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257" r:id="rId4"/>
    <p:sldId id="258" r:id="rId5"/>
    <p:sldId id="259" r:id="rId6"/>
    <p:sldId id="260" r:id="rId7"/>
    <p:sldId id="261" r:id="rId8"/>
    <p:sldId id="262" r:id="rId9"/>
    <p:sldId id="318"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319" r:id="rId29"/>
    <p:sldId id="280" r:id="rId30"/>
    <p:sldId id="281" r:id="rId31"/>
    <p:sldId id="283" r:id="rId32"/>
    <p:sldId id="284" r:id="rId33"/>
    <p:sldId id="285" r:id="rId34"/>
    <p:sldId id="286" r:id="rId35"/>
    <p:sldId id="287" r:id="rId36"/>
    <p:sldId id="288" r:id="rId37"/>
    <p:sldId id="289" r:id="rId38"/>
    <p:sldId id="320" r:id="rId39"/>
    <p:sldId id="290" r:id="rId40"/>
    <p:sldId id="291" r:id="rId41"/>
    <p:sldId id="292" r:id="rId42"/>
    <p:sldId id="293" r:id="rId43"/>
    <p:sldId id="294" r:id="rId44"/>
    <p:sldId id="295" r:id="rId45"/>
    <p:sldId id="296" r:id="rId46"/>
    <p:sldId id="297" r:id="rId47"/>
    <p:sldId id="298" r:id="rId48"/>
    <p:sldId id="300" r:id="rId49"/>
    <p:sldId id="301" r:id="rId50"/>
    <p:sldId id="302" r:id="rId51"/>
    <p:sldId id="303" r:id="rId52"/>
    <p:sldId id="304" r:id="rId53"/>
    <p:sldId id="305" r:id="rId54"/>
    <p:sldId id="306" r:id="rId55"/>
    <p:sldId id="307" r:id="rId56"/>
    <p:sldId id="308" r:id="rId57"/>
    <p:sldId id="309" r:id="rId58"/>
    <p:sldId id="311" r:id="rId59"/>
    <p:sldId id="313" r:id="rId60"/>
    <p:sldId id="314" r:id="rId61"/>
    <p:sldId id="31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4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0F3D5-FADB-40DB-B555-2282D5068436}" type="datetimeFigureOut">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98805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F3D5-FADB-40DB-B555-2282D5068436}" type="datetimeFigureOut">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171326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F3D5-FADB-40DB-B555-2282D5068436}" type="datetimeFigureOut">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150966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F3D5-FADB-40DB-B555-2282D5068436}" type="datetimeFigureOut">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167332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0F3D5-FADB-40DB-B555-2282D5068436}" type="datetimeFigureOut">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395161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0F3D5-FADB-40DB-B555-2282D5068436}" type="datetimeFigureOut">
              <a:rPr lang="en-US" smtClean="0"/>
              <a:t>6/4/15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3599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0F3D5-FADB-40DB-B555-2282D5068436}" type="datetimeFigureOut">
              <a:rPr lang="en-US" smtClean="0"/>
              <a:t>6/4/15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221429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0F3D5-FADB-40DB-B555-2282D5068436}" type="datetimeFigureOut">
              <a:rPr lang="en-US" smtClean="0"/>
              <a:t>6/4/15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41237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0F3D5-FADB-40DB-B555-2282D5068436}" type="datetimeFigureOut">
              <a:rPr lang="en-US" smtClean="0"/>
              <a:t>6/4/15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41598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0F3D5-FADB-40DB-B555-2282D5068436}" type="datetimeFigureOut">
              <a:rPr lang="en-US" smtClean="0"/>
              <a:t>6/4/15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67964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0F3D5-FADB-40DB-B555-2282D5068436}" type="datetimeFigureOut">
              <a:rPr lang="en-US" smtClean="0"/>
              <a:t>6/4/15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36996145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0F3D5-FADB-40DB-B555-2282D5068436}" type="datetimeFigureOut">
              <a:rPr lang="en-US" smtClean="0"/>
              <a:t>6/4/15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98397-9C00-4891-9608-B2860B6C7FDA}" type="slidenum">
              <a:rPr lang="en-US" smtClean="0"/>
              <a:t>‹#›</a:t>
            </a:fld>
            <a:endParaRPr lang="en-US"/>
          </a:p>
        </p:txBody>
      </p:sp>
    </p:spTree>
    <p:extLst>
      <p:ext uri="{BB962C8B-B14F-4D97-AF65-F5344CB8AC3E}">
        <p14:creationId xmlns:p14="http://schemas.microsoft.com/office/powerpoint/2010/main" val="182329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livestrong.com/article/164894-5-major-functions-of-the-cardiovascular-system/%23ixzz2PtHJp42m" TargetMode="External"/><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420761" y="533400"/>
            <a:ext cx="5943600" cy="5562600"/>
          </a:xfrm>
          <a:prstGeom prst="rect">
            <a:avLst/>
          </a:prstGeom>
          <a:gradFill>
            <a:gsLst>
              <a:gs pos="0">
                <a:srgbClr val="03D4A8"/>
              </a:gs>
              <a:gs pos="25000">
                <a:srgbClr val="21D6E0"/>
              </a:gs>
              <a:gs pos="75000">
                <a:srgbClr val="0087E6"/>
              </a:gs>
              <a:gs pos="100000">
                <a:srgbClr val="005CBF"/>
              </a:gs>
            </a:gsLst>
            <a:lin ang="5400000" scaled="0"/>
          </a:gradFill>
          <a:ln w="101600">
            <a:solidFill>
              <a:schemeClr val="tx1"/>
            </a:solidFill>
            <a:prstDash val="sysDot"/>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Broadway" pitchFamily="82" charset="0"/>
              </a:rPr>
              <a:t>Science EOG</a:t>
            </a:r>
            <a:br>
              <a:rPr lang="en-US" sz="7200" dirty="0" smtClean="0">
                <a:latin typeface="Broadway" pitchFamily="82" charset="0"/>
              </a:rPr>
            </a:br>
            <a:r>
              <a:rPr lang="en-US" sz="7200" dirty="0" smtClean="0">
                <a:latin typeface="Broadway" pitchFamily="82" charset="0"/>
              </a:rPr>
              <a:t>Released Form</a:t>
            </a:r>
          </a:p>
          <a:p>
            <a:r>
              <a:rPr lang="en-US" sz="7200" dirty="0" smtClean="0">
                <a:latin typeface="Broadway" pitchFamily="82" charset="0"/>
              </a:rPr>
              <a:t>2013</a:t>
            </a:r>
            <a:endParaRPr lang="en-US" sz="7200" dirty="0">
              <a:latin typeface="Broadway" pitchFamily="82" charset="0"/>
            </a:endParaRPr>
          </a:p>
        </p:txBody>
      </p:sp>
    </p:spTree>
    <p:extLst>
      <p:ext uri="{BB962C8B-B14F-4D97-AF65-F5344CB8AC3E}">
        <p14:creationId xmlns:p14="http://schemas.microsoft.com/office/powerpoint/2010/main" val="42479601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28" y="2133600"/>
            <a:ext cx="8560340" cy="25146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1200329"/>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B cannot be correct because warm air rises, C is not correct because cool air doesn’t rise, D is incorrect because the cool air, under higher pressure than warm air, will move to where warm air has risen and made room for it.</a:t>
            </a:r>
            <a:endParaRPr lang="en-US" dirty="0"/>
          </a:p>
        </p:txBody>
      </p:sp>
    </p:spTree>
    <p:extLst>
      <p:ext uri="{BB962C8B-B14F-4D97-AF65-F5344CB8AC3E}">
        <p14:creationId xmlns:p14="http://schemas.microsoft.com/office/powerpoint/2010/main" val="3403024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10" y="2057400"/>
            <a:ext cx="8631456" cy="28193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low pressure systems usually bring bad weather – the teacher can model feeling “low” or gloomy to help students remember.  </a:t>
            </a:r>
            <a:endParaRPr lang="en-US" dirty="0"/>
          </a:p>
        </p:txBody>
      </p:sp>
    </p:spTree>
    <p:extLst>
      <p:ext uri="{BB962C8B-B14F-4D97-AF65-F5344CB8AC3E}">
        <p14:creationId xmlns:p14="http://schemas.microsoft.com/office/powerpoint/2010/main" val="605399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18967"/>
            <a:ext cx="8830963" cy="311436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1200329"/>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weather patterns in the United States move west to east.  The teacher can pretend to be wind, stand in front of a map and say “We!”(</a:t>
            </a:r>
            <a:r>
              <a:rPr lang="en-US" b="1" dirty="0" smtClean="0"/>
              <a:t>w</a:t>
            </a:r>
            <a:r>
              <a:rPr lang="en-US" dirty="0" smtClean="0"/>
              <a:t>est to </a:t>
            </a:r>
            <a:r>
              <a:rPr lang="en-US" b="1" dirty="0" smtClean="0"/>
              <a:t>e</a:t>
            </a:r>
            <a:r>
              <a:rPr lang="en-US" dirty="0" smtClean="0"/>
              <a:t>ast) to help student remember this fact.</a:t>
            </a:r>
            <a:endParaRPr lang="en-US" dirty="0"/>
          </a:p>
        </p:txBody>
      </p:sp>
    </p:spTree>
    <p:extLst>
      <p:ext uri="{BB962C8B-B14F-4D97-AF65-F5344CB8AC3E}">
        <p14:creationId xmlns:p14="http://schemas.microsoft.com/office/powerpoint/2010/main" val="224588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09" b="16574"/>
          <a:stretch/>
        </p:blipFill>
        <p:spPr bwMode="auto">
          <a:xfrm>
            <a:off x="294968" y="533400"/>
            <a:ext cx="8839200" cy="3333136"/>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26026" y="4191000"/>
            <a:ext cx="8077200" cy="2308324"/>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Help students keep in mind what happens in a convection cell. If there is high air pressure, it is going to move to where there is low pressure.  Have student huddle close together to feel what molecules might “feel” like under high pressure and to remind them how badly they want to get away to an low pressure area. </a:t>
            </a:r>
            <a:r>
              <a:rPr lang="en-US" dirty="0"/>
              <a:t>The greater the difference between the high and low pressure or the shorter the distance between the high and low pressure areas, the faster the wind will blow. Wind also blows faster if there's nothing in its way, so winds are usually stronger over oceans or flat ground.</a:t>
            </a:r>
          </a:p>
        </p:txBody>
      </p:sp>
    </p:spTree>
    <p:extLst>
      <p:ext uri="{BB962C8B-B14F-4D97-AF65-F5344CB8AC3E}">
        <p14:creationId xmlns:p14="http://schemas.microsoft.com/office/powerpoint/2010/main" val="1749938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62" r="3872" b="7096"/>
          <a:stretch/>
        </p:blipFill>
        <p:spPr bwMode="auto">
          <a:xfrm>
            <a:off x="548149" y="381000"/>
            <a:ext cx="8121445" cy="3008671"/>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26026" y="3657600"/>
            <a:ext cx="8077200" cy="286232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a:t>
            </a:r>
          </a:p>
          <a:p>
            <a:endParaRPr lang="en-US" dirty="0" smtClean="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539" y="3841023"/>
            <a:ext cx="4884174" cy="255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525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4" y="1219200"/>
            <a:ext cx="8862290" cy="28956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4572000"/>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Multi-cellular </a:t>
            </a:r>
            <a:r>
              <a:rPr lang="en-US" dirty="0"/>
              <a:t>organisms are too big and not all of their cells have contact with the </a:t>
            </a:r>
            <a:r>
              <a:rPr lang="en-US" dirty="0" smtClean="0"/>
              <a:t>external (outside) </a:t>
            </a:r>
            <a:r>
              <a:rPr lang="en-US" dirty="0"/>
              <a:t>environment. All organisms need to exchange substances with their environment - take in needed molecules and get rid of waste. </a:t>
            </a:r>
            <a:r>
              <a:rPr lang="en-US" dirty="0" smtClean="0"/>
              <a:t>  </a:t>
            </a:r>
            <a:endParaRPr lang="en-US" dirty="0"/>
          </a:p>
        </p:txBody>
      </p:sp>
    </p:spTree>
    <p:extLst>
      <p:ext uri="{BB962C8B-B14F-4D97-AF65-F5344CB8AC3E}">
        <p14:creationId xmlns:p14="http://schemas.microsoft.com/office/powerpoint/2010/main" val="3068363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7" t="8097" r="3387" b="8953"/>
          <a:stretch/>
        </p:blipFill>
        <p:spPr bwMode="auto">
          <a:xfrm>
            <a:off x="1828800" y="228601"/>
            <a:ext cx="5562600" cy="2132951"/>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57200" y="2590800"/>
            <a:ext cx="8077200" cy="3970318"/>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One job of the cardio-vascular </a:t>
            </a:r>
            <a:r>
              <a:rPr lang="en-US" dirty="0" smtClean="0">
                <a:solidFill>
                  <a:srgbClr val="000000"/>
                </a:solidFill>
              </a:rPr>
              <a:t>system </a:t>
            </a:r>
            <a:r>
              <a:rPr lang="en-US" dirty="0">
                <a:solidFill>
                  <a:srgbClr val="000000"/>
                </a:solidFill>
              </a:rPr>
              <a:t>is to supply oxygen to all the cells in the body. Every cell in the body requires a constant supply of oxygen to stay alive. Because most of the cells are not in contact with air, the circulatory system must supply them with oxygen. </a:t>
            </a:r>
            <a:br>
              <a:rPr lang="en-US" dirty="0">
                <a:solidFill>
                  <a:srgbClr val="000000"/>
                </a:solidFill>
              </a:rPr>
            </a:br>
            <a:r>
              <a:rPr lang="en-US" dirty="0" smtClean="0">
                <a:solidFill>
                  <a:srgbClr val="000000"/>
                </a:solidFill>
              </a:rPr>
              <a:t>	When </a:t>
            </a:r>
            <a:r>
              <a:rPr lang="en-US" dirty="0">
                <a:solidFill>
                  <a:srgbClr val="000000"/>
                </a:solidFill>
              </a:rPr>
              <a:t>a person inhales, air enters the lungs, and oxygen is then absorbed across the membrane of the lungs into the bloodstream. This oxygen-rich blood is pumped through the heart to smaller and smaller blood vessels throughout the body. In the tiniest blood vessels, called capillaries, oxygen diffuses out of blood and into cells. At the same time, carbon dioxide produced by the cells is absorbed back into blood, which then returns to the lungs, releases carbon dioxide and picks up more oxygen.</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Read more: </a:t>
            </a:r>
            <a:r>
              <a:rPr lang="en-US" dirty="0">
                <a:solidFill>
                  <a:srgbClr val="003399"/>
                </a:solidFill>
                <a:hlinkClick r:id="rId4"/>
              </a:rPr>
              <a:t>http://www.livestrong.com/article/164894-5-major-functions-of-the-cardiovascular-system/#</a:t>
            </a:r>
            <a:r>
              <a:rPr lang="en-US" dirty="0" smtClean="0">
                <a:solidFill>
                  <a:srgbClr val="003399"/>
                </a:solidFill>
                <a:hlinkClick r:id="rId4"/>
              </a:rPr>
              <a:t>ixzz2PtHJp42m</a:t>
            </a:r>
            <a:endParaRPr lang="en-US" dirty="0">
              <a:solidFill>
                <a:srgbClr val="000000"/>
              </a:solidFill>
            </a:endParaRPr>
          </a:p>
        </p:txBody>
      </p:sp>
    </p:spTree>
    <p:extLst>
      <p:ext uri="{BB962C8B-B14F-4D97-AF65-F5344CB8AC3E}">
        <p14:creationId xmlns:p14="http://schemas.microsoft.com/office/powerpoint/2010/main" val="2720100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72" y="519881"/>
            <a:ext cx="8473439" cy="28194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6529" y="4572000"/>
            <a:ext cx="8077200" cy="1754326"/>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a:t>
            </a:r>
            <a:r>
              <a:rPr lang="en-US" dirty="0"/>
              <a:t>– The nervous system is a network of cells called neurons which transmit information in the form of electrical signals. Your brain has around 100 billion neurons, and each communicates with thousands of others – as many connections as in the world's telephone system, the biggest machine on the planet. Neurons communicate with each other at special junctions where chemicals help to bridge the gap between one neuron and the next.</a:t>
            </a:r>
          </a:p>
        </p:txBody>
      </p:sp>
    </p:spTree>
    <p:extLst>
      <p:ext uri="{BB962C8B-B14F-4D97-AF65-F5344CB8AC3E}">
        <p14:creationId xmlns:p14="http://schemas.microsoft.com/office/powerpoint/2010/main" val="4088254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60" t="7814" r="8214" b="10099"/>
          <a:stretch/>
        </p:blipFill>
        <p:spPr bwMode="auto">
          <a:xfrm>
            <a:off x="1676400" y="685800"/>
            <a:ext cx="5203723" cy="286204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4572000"/>
            <a:ext cx="8077200" cy="1200329"/>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a:t>
            </a:r>
            <a:r>
              <a:rPr lang="en-US" dirty="0"/>
              <a:t>– </a:t>
            </a:r>
            <a:r>
              <a:rPr lang="en-US" dirty="0" smtClean="0"/>
              <a:t>Producers make their own food through the process of photosynthesis.  Frogs and lizards must eat food from outside sources, and mushrooms are decomposers  - they break down other organisms so their bodies can become part of the soil.  Grass is the only option that is a producer.  Tell students – “</a:t>
            </a:r>
            <a:r>
              <a:rPr lang="en-US" b="1" dirty="0" smtClean="0"/>
              <a:t>P</a:t>
            </a:r>
            <a:r>
              <a:rPr lang="en-US" dirty="0" smtClean="0"/>
              <a:t>roducers = </a:t>
            </a:r>
            <a:r>
              <a:rPr lang="en-US" b="1" dirty="0" smtClean="0"/>
              <a:t>P</a:t>
            </a:r>
            <a:r>
              <a:rPr lang="en-US" dirty="0" smtClean="0"/>
              <a:t>lants.”</a:t>
            </a:r>
            <a:endParaRPr lang="en-US" dirty="0"/>
          </a:p>
        </p:txBody>
      </p:sp>
    </p:spTree>
    <p:extLst>
      <p:ext uri="{BB962C8B-B14F-4D97-AF65-F5344CB8AC3E}">
        <p14:creationId xmlns:p14="http://schemas.microsoft.com/office/powerpoint/2010/main" val="469398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94" y="685800"/>
            <a:ext cx="8662013" cy="22860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45720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Bacteria is a decomposer.  As such, it breaks down dead plants and animals to enrich the soil.</a:t>
            </a:r>
            <a:endParaRPr lang="en-US" dirty="0"/>
          </a:p>
        </p:txBody>
      </p:sp>
    </p:spTree>
    <p:extLst>
      <p:ext uri="{BB962C8B-B14F-4D97-AF65-F5344CB8AC3E}">
        <p14:creationId xmlns:p14="http://schemas.microsoft.com/office/powerpoint/2010/main" val="116775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001000" cy="234454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600200" y="5334000"/>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an object with more mass requires more force to start or stop it</a:t>
            </a:r>
            <a:endParaRPr lang="en-US" dirty="0"/>
          </a:p>
        </p:txBody>
      </p:sp>
    </p:spTree>
    <p:extLst>
      <p:ext uri="{BB962C8B-B14F-4D97-AF65-F5344CB8AC3E}">
        <p14:creationId xmlns:p14="http://schemas.microsoft.com/office/powerpoint/2010/main" val="2339586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074477"/>
            <a:ext cx="8659091" cy="240378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45720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With loss of habitat for woodpeckers come loss of habitat for their food supply.</a:t>
            </a:r>
            <a:endParaRPr lang="en-US" dirty="0"/>
          </a:p>
        </p:txBody>
      </p:sp>
    </p:spTree>
    <p:extLst>
      <p:ext uri="{BB962C8B-B14F-4D97-AF65-F5344CB8AC3E}">
        <p14:creationId xmlns:p14="http://schemas.microsoft.com/office/powerpoint/2010/main" val="2023323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87" y="1981200"/>
            <a:ext cx="8672027" cy="28956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Height is the trait with the closest direct link to his parents’ DNA</a:t>
            </a:r>
            <a:endParaRPr lang="en-US" dirty="0"/>
          </a:p>
        </p:txBody>
      </p:sp>
    </p:spTree>
    <p:extLst>
      <p:ext uri="{BB962C8B-B14F-4D97-AF65-F5344CB8AC3E}">
        <p14:creationId xmlns:p14="http://schemas.microsoft.com/office/powerpoint/2010/main" val="1061783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55" y="2133600"/>
            <a:ext cx="8775290" cy="25908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Hair style is not inherited.</a:t>
            </a:r>
            <a:endParaRPr lang="en-US" dirty="0"/>
          </a:p>
        </p:txBody>
      </p:sp>
    </p:spTree>
    <p:extLst>
      <p:ext uri="{BB962C8B-B14F-4D97-AF65-F5344CB8AC3E}">
        <p14:creationId xmlns:p14="http://schemas.microsoft.com/office/powerpoint/2010/main" val="682419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4894"/>
            <a:ext cx="8644840" cy="331050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The force of friction and the force of gravity will slow a ball thrown straight up.  As the ball falls, the force of gravity pulls on the object increasing acceleration .</a:t>
            </a:r>
            <a:endParaRPr lang="en-US" dirty="0"/>
          </a:p>
        </p:txBody>
      </p:sp>
    </p:spTree>
    <p:extLst>
      <p:ext uri="{BB962C8B-B14F-4D97-AF65-F5344CB8AC3E}">
        <p14:creationId xmlns:p14="http://schemas.microsoft.com/office/powerpoint/2010/main" val="3898518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13" y="2133600"/>
            <a:ext cx="8669768" cy="25907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When an object is moving, it would remain in motion, however outside forces act on objects, slowing them down or causing an increase in speed.</a:t>
            </a:r>
            <a:endParaRPr lang="en-US" dirty="0"/>
          </a:p>
        </p:txBody>
      </p:sp>
    </p:spTree>
    <p:extLst>
      <p:ext uri="{BB962C8B-B14F-4D97-AF65-F5344CB8AC3E}">
        <p14:creationId xmlns:p14="http://schemas.microsoft.com/office/powerpoint/2010/main" val="2703159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71" y="457200"/>
            <a:ext cx="8589714" cy="4579374"/>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Because the paper clip’s mass is least, it will accelerate more with the same amount of force applied.</a:t>
            </a:r>
            <a:endParaRPr lang="en-US" dirty="0"/>
          </a:p>
        </p:txBody>
      </p:sp>
    </p:spTree>
    <p:extLst>
      <p:ext uri="{BB962C8B-B14F-4D97-AF65-F5344CB8AC3E}">
        <p14:creationId xmlns:p14="http://schemas.microsoft.com/office/powerpoint/2010/main" val="731707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0" y="1905000"/>
            <a:ext cx="8936181" cy="30480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Evaporation is caused when water is heated and then changes state from liquid to gas.</a:t>
            </a:r>
            <a:endParaRPr lang="en-US" dirty="0"/>
          </a:p>
        </p:txBody>
      </p:sp>
    </p:spTree>
    <p:extLst>
      <p:ext uri="{BB962C8B-B14F-4D97-AF65-F5344CB8AC3E}">
        <p14:creationId xmlns:p14="http://schemas.microsoft.com/office/powerpoint/2010/main" val="3732645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799"/>
            <a:ext cx="8518438" cy="25907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Because this solution is a mixture, and because the mass of the salt and the mass of water stay the same, even after the salt is dissolved, the mass of the two combined would be equal to the sum of the parts in the solution.</a:t>
            </a:r>
            <a:endParaRPr lang="en-US" dirty="0"/>
          </a:p>
        </p:txBody>
      </p:sp>
    </p:spTree>
    <p:extLst>
      <p:ext uri="{BB962C8B-B14F-4D97-AF65-F5344CB8AC3E}">
        <p14:creationId xmlns:p14="http://schemas.microsoft.com/office/powerpoint/2010/main" val="3325559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799"/>
            <a:ext cx="8518438" cy="25907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Because this solution is a mixture, and because the mass of the salt and the mass of water stay the same, even after the salt is dissolved, the mass of the two combined would be equal to the sum of the parts in the solution.</a:t>
            </a:r>
            <a:endParaRPr lang="en-US" dirty="0"/>
          </a:p>
        </p:txBody>
      </p:sp>
    </p:spTree>
    <p:extLst>
      <p:ext uri="{BB962C8B-B14F-4D97-AF65-F5344CB8AC3E}">
        <p14:creationId xmlns:p14="http://schemas.microsoft.com/office/powerpoint/2010/main" val="1577741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914400"/>
            <a:ext cx="8645235" cy="346083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When the air inside the balloon heats, it’s molecules spread apart.  The same amount of air/molecules are inside the balloon, so the mass of the air is the same.</a:t>
            </a:r>
            <a:endParaRPr lang="en-US" dirty="0"/>
          </a:p>
        </p:txBody>
      </p:sp>
    </p:spTree>
    <p:extLst>
      <p:ext uri="{BB962C8B-B14F-4D97-AF65-F5344CB8AC3E}">
        <p14:creationId xmlns:p14="http://schemas.microsoft.com/office/powerpoint/2010/main" val="3692992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58" y="152400"/>
            <a:ext cx="7388282" cy="497214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1200329"/>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note that the curve of the graph stretches out toward the x-axis as it progresses. A steeper, curving slope indicates higher speeds.  When the slope flattens out, the speed decreases because the distance is not increasing though time continues.</a:t>
            </a:r>
            <a:endParaRPr lang="en-US" dirty="0"/>
          </a:p>
        </p:txBody>
      </p:sp>
    </p:spTree>
    <p:extLst>
      <p:ext uri="{BB962C8B-B14F-4D97-AF65-F5344CB8AC3E}">
        <p14:creationId xmlns:p14="http://schemas.microsoft.com/office/powerpoint/2010/main" val="3348248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449596" cy="25146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Radiation occurs when heat is transferred through space. The heat from the fire moves through space to reach the people sitting nearby.</a:t>
            </a:r>
            <a:endParaRPr lang="en-US" dirty="0"/>
          </a:p>
        </p:txBody>
      </p:sp>
    </p:spTree>
    <p:extLst>
      <p:ext uri="{BB962C8B-B14F-4D97-AF65-F5344CB8AC3E}">
        <p14:creationId xmlns:p14="http://schemas.microsoft.com/office/powerpoint/2010/main" val="3470309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32" y="2057400"/>
            <a:ext cx="8132377" cy="26669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In a convection cell or current – warm water or air rises and cool water or air sinks, so the water around Bill’s feet would be cooler than the water near the surface.</a:t>
            </a:r>
            <a:endParaRPr lang="en-US" dirty="0"/>
          </a:p>
        </p:txBody>
      </p:sp>
    </p:spTree>
    <p:extLst>
      <p:ext uri="{BB962C8B-B14F-4D97-AF65-F5344CB8AC3E}">
        <p14:creationId xmlns:p14="http://schemas.microsoft.com/office/powerpoint/2010/main" val="2771136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766810" cy="29718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It is winter in the southern hemisphere in August because the southern hemisphere’s seasons are exactly opposite of those in the northern hemisphere.</a:t>
            </a:r>
            <a:endParaRPr lang="en-US" dirty="0"/>
          </a:p>
        </p:txBody>
      </p:sp>
    </p:spTree>
    <p:extLst>
      <p:ext uri="{BB962C8B-B14F-4D97-AF65-F5344CB8AC3E}">
        <p14:creationId xmlns:p14="http://schemas.microsoft.com/office/powerpoint/2010/main" val="2771771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49" y="2057400"/>
            <a:ext cx="8433303" cy="27432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High pressure systems typically bring fair weather. Tell the student that when someone is “riding high,” they are feeling good to help them remember.</a:t>
            </a:r>
            <a:endParaRPr lang="en-US" dirty="0"/>
          </a:p>
        </p:txBody>
      </p:sp>
    </p:spTree>
    <p:extLst>
      <p:ext uri="{BB962C8B-B14F-4D97-AF65-F5344CB8AC3E}">
        <p14:creationId xmlns:p14="http://schemas.microsoft.com/office/powerpoint/2010/main" val="1110107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19843"/>
            <a:ext cx="8569843" cy="2428357"/>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The jet stream, a global air current, acts sort of a wall between polar air masses and warmer air masses to the south of it.  The latitude of the jet stream helps to determine how far south polar air will reach.</a:t>
            </a:r>
            <a:endParaRPr lang="en-US" dirty="0"/>
          </a:p>
        </p:txBody>
      </p:sp>
    </p:spTree>
    <p:extLst>
      <p:ext uri="{BB962C8B-B14F-4D97-AF65-F5344CB8AC3E}">
        <p14:creationId xmlns:p14="http://schemas.microsoft.com/office/powerpoint/2010/main" val="847638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13" y="1676400"/>
            <a:ext cx="8136788" cy="33528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Bacteria are single-cell organisms.</a:t>
            </a:r>
            <a:endParaRPr lang="en-US" dirty="0"/>
          </a:p>
        </p:txBody>
      </p:sp>
    </p:spTree>
    <p:extLst>
      <p:ext uri="{BB962C8B-B14F-4D97-AF65-F5344CB8AC3E}">
        <p14:creationId xmlns:p14="http://schemas.microsoft.com/office/powerpoint/2010/main" val="1904096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87677"/>
            <a:ext cx="8510285" cy="246903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All organisms need to get rid of waste products, whether they are single celled or multicellular.</a:t>
            </a:r>
            <a:endParaRPr lang="en-US" dirty="0"/>
          </a:p>
        </p:txBody>
      </p:sp>
    </p:spTree>
    <p:extLst>
      <p:ext uri="{BB962C8B-B14F-4D97-AF65-F5344CB8AC3E}">
        <p14:creationId xmlns:p14="http://schemas.microsoft.com/office/powerpoint/2010/main" val="2427258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74622"/>
            <a:ext cx="8305800" cy="240657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The skeletal system protects major organs – the skull protects the brain and the rib cage protects other major organs.</a:t>
            </a:r>
            <a:endParaRPr lang="en-US" dirty="0"/>
          </a:p>
        </p:txBody>
      </p:sp>
    </p:spTree>
    <p:extLst>
      <p:ext uri="{BB962C8B-B14F-4D97-AF65-F5344CB8AC3E}">
        <p14:creationId xmlns:p14="http://schemas.microsoft.com/office/powerpoint/2010/main" val="2711881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74622"/>
            <a:ext cx="8305800" cy="240657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The skeletal system protects major organs – the skull protects the brain and the rib cage protects other major organs.</a:t>
            </a:r>
            <a:endParaRPr lang="en-US" dirty="0"/>
          </a:p>
        </p:txBody>
      </p:sp>
    </p:spTree>
    <p:extLst>
      <p:ext uri="{BB962C8B-B14F-4D97-AF65-F5344CB8AC3E}">
        <p14:creationId xmlns:p14="http://schemas.microsoft.com/office/powerpoint/2010/main" val="3887654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64" y="304800"/>
            <a:ext cx="8229600" cy="225039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p:cNvGrpSpPr/>
          <p:nvPr/>
        </p:nvGrpSpPr>
        <p:grpSpPr>
          <a:xfrm>
            <a:off x="476864" y="2681703"/>
            <a:ext cx="8077200" cy="3970318"/>
            <a:chOff x="476864" y="2681703"/>
            <a:chExt cx="8077200" cy="3970318"/>
          </a:xfrm>
        </p:grpSpPr>
        <p:sp>
          <p:nvSpPr>
            <p:cNvPr id="4" name="TextBox 3"/>
            <p:cNvSpPr txBox="1"/>
            <p:nvPr/>
          </p:nvSpPr>
          <p:spPr>
            <a:xfrm>
              <a:off x="476864" y="2681703"/>
              <a:ext cx="8077200" cy="3970318"/>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a:t>
              </a:r>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r>
                <a:rPr lang="en-US" dirty="0" smtClean="0"/>
                <a:t> </a:t>
              </a:r>
            </a:p>
            <a:p>
              <a:endParaRPr lang="en-US" dirty="0"/>
            </a:p>
            <a:p>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603" y="2909499"/>
              <a:ext cx="37338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81363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91769"/>
            <a:ext cx="8450262" cy="259703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with more speed, an object will  travel greater distance in the same amount of time</a:t>
            </a:r>
            <a:endParaRPr lang="en-US" dirty="0"/>
          </a:p>
        </p:txBody>
      </p:sp>
    </p:spTree>
    <p:extLst>
      <p:ext uri="{BB962C8B-B14F-4D97-AF65-F5344CB8AC3E}">
        <p14:creationId xmlns:p14="http://schemas.microsoft.com/office/powerpoint/2010/main" val="2504404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35" y="1066800"/>
            <a:ext cx="8305800" cy="2443321"/>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Since eagles eat snakes, the snake population will grow if there were less eagle around.</a:t>
            </a:r>
            <a:endParaRPr lang="en-US" dirty="0"/>
          </a:p>
        </p:txBody>
      </p:sp>
    </p:spTree>
    <p:extLst>
      <p:ext uri="{BB962C8B-B14F-4D97-AF65-F5344CB8AC3E}">
        <p14:creationId xmlns:p14="http://schemas.microsoft.com/office/powerpoint/2010/main" val="3002303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762000"/>
            <a:ext cx="8458201" cy="30192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Traits are inherited and they come from both parents.</a:t>
            </a:r>
            <a:endParaRPr lang="en-US" dirty="0"/>
          </a:p>
        </p:txBody>
      </p:sp>
    </p:spTree>
    <p:extLst>
      <p:ext uri="{BB962C8B-B14F-4D97-AF65-F5344CB8AC3E}">
        <p14:creationId xmlns:p14="http://schemas.microsoft.com/office/powerpoint/2010/main" val="280273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013" y="1600200"/>
            <a:ext cx="6248400" cy="2929267"/>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Beliefs and memories are developed through life experiences.  Fingerprints are unique to each individual, so the answer has to be nose-shape.</a:t>
            </a:r>
            <a:endParaRPr lang="en-US" dirty="0"/>
          </a:p>
        </p:txBody>
      </p:sp>
    </p:spTree>
    <p:extLst>
      <p:ext uri="{BB962C8B-B14F-4D97-AF65-F5344CB8AC3E}">
        <p14:creationId xmlns:p14="http://schemas.microsoft.com/office/powerpoint/2010/main" val="4161491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3923"/>
            <a:ext cx="8458200" cy="254525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The force of gravity pulls objects to earth.</a:t>
            </a:r>
            <a:endParaRPr lang="en-US" dirty="0"/>
          </a:p>
        </p:txBody>
      </p:sp>
    </p:spTree>
    <p:extLst>
      <p:ext uri="{BB962C8B-B14F-4D97-AF65-F5344CB8AC3E}">
        <p14:creationId xmlns:p14="http://schemas.microsoft.com/office/powerpoint/2010/main" val="3248228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72509"/>
            <a:ext cx="8763000" cy="253085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The friction of the air around the wagon and from the wheels rubbing on the ground as they roll are mainly responsible for stopping the wagon.</a:t>
            </a:r>
            <a:endParaRPr lang="en-US" dirty="0"/>
          </a:p>
        </p:txBody>
      </p:sp>
    </p:spTree>
    <p:extLst>
      <p:ext uri="{BB962C8B-B14F-4D97-AF65-F5344CB8AC3E}">
        <p14:creationId xmlns:p14="http://schemas.microsoft.com/office/powerpoint/2010/main" val="2695283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69" y="1066800"/>
            <a:ext cx="8370887" cy="284797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Don’t let your students be tricked!  Condensation, cool, cloud is the same.  Losing heat energy is the same as “cooling down.”</a:t>
            </a:r>
            <a:endParaRPr lang="en-US" dirty="0"/>
          </a:p>
        </p:txBody>
      </p:sp>
    </p:spTree>
    <p:extLst>
      <p:ext uri="{BB962C8B-B14F-4D97-AF65-F5344CB8AC3E}">
        <p14:creationId xmlns:p14="http://schemas.microsoft.com/office/powerpoint/2010/main" val="1522305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71741"/>
            <a:ext cx="8686800" cy="249078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Transpiration is when plants lose water from their leaves.  The only other plant process in this line-up is “A”- photosynthesis, but that’s the process by which plants make their food. </a:t>
            </a:r>
            <a:endParaRPr lang="en-US" dirty="0"/>
          </a:p>
        </p:txBody>
      </p:sp>
    </p:spTree>
    <p:extLst>
      <p:ext uri="{BB962C8B-B14F-4D97-AF65-F5344CB8AC3E}">
        <p14:creationId xmlns:p14="http://schemas.microsoft.com/office/powerpoint/2010/main" val="723768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9569"/>
            <a:ext cx="8305800" cy="2385554"/>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Water in the environment “disappears” as it turns into water vapor during the process of evaporation.</a:t>
            </a:r>
            <a:endParaRPr lang="en-US" dirty="0"/>
          </a:p>
        </p:txBody>
      </p:sp>
    </p:spTree>
    <p:extLst>
      <p:ext uri="{BB962C8B-B14F-4D97-AF65-F5344CB8AC3E}">
        <p14:creationId xmlns:p14="http://schemas.microsoft.com/office/powerpoint/2010/main" val="988445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1026"/>
            <a:ext cx="8533861" cy="23622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When matter heats, it expands, so the tracks would lengthen slightly, but the mass of the object remains the same after the interaction (heating).</a:t>
            </a:r>
            <a:endParaRPr lang="en-US" dirty="0"/>
          </a:p>
        </p:txBody>
      </p:sp>
    </p:spTree>
    <p:extLst>
      <p:ext uri="{BB962C8B-B14F-4D97-AF65-F5344CB8AC3E}">
        <p14:creationId xmlns:p14="http://schemas.microsoft.com/office/powerpoint/2010/main" val="3500658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241890" cy="244750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When a front moves in, whether cold or warm, we can expect precipitation.  When a cold front moves in, severe storms occur, and the precipitation does not last long.  When a warm front moves in, extended periods of rain weather follow.</a:t>
            </a:r>
            <a:endParaRPr lang="en-US" dirty="0"/>
          </a:p>
        </p:txBody>
      </p:sp>
    </p:spTree>
    <p:extLst>
      <p:ext uri="{BB962C8B-B14F-4D97-AF65-F5344CB8AC3E}">
        <p14:creationId xmlns:p14="http://schemas.microsoft.com/office/powerpoint/2010/main" val="1030826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715662" cy="267652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evaporation and condensation do not cause changes in air temperature, eliminating A &amp; B. Condensation is caused by cooling the atmosphere.  Thus, D has to be the correct answer.</a:t>
            </a:r>
            <a:endParaRPr lang="en-US" dirty="0"/>
          </a:p>
        </p:txBody>
      </p:sp>
    </p:spTree>
    <p:extLst>
      <p:ext uri="{BB962C8B-B14F-4D97-AF65-F5344CB8AC3E}">
        <p14:creationId xmlns:p14="http://schemas.microsoft.com/office/powerpoint/2010/main" val="1404152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77844"/>
            <a:ext cx="8458200" cy="240180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91613" y="5257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El Nino warms ocean temperatures, causing extreme severe weather.</a:t>
            </a:r>
            <a:endParaRPr lang="en-US" dirty="0"/>
          </a:p>
        </p:txBody>
      </p:sp>
    </p:spTree>
    <p:extLst>
      <p:ext uri="{BB962C8B-B14F-4D97-AF65-F5344CB8AC3E}">
        <p14:creationId xmlns:p14="http://schemas.microsoft.com/office/powerpoint/2010/main" val="1682842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8077200" cy="201057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When the jet stream, which acts as a barrier holding polar air masses north of it, moves below North Carolina, then polar air reaches us, and we have cold weather.</a:t>
            </a:r>
            <a:endParaRPr lang="en-US" dirty="0"/>
          </a:p>
        </p:txBody>
      </p:sp>
    </p:spTree>
    <p:extLst>
      <p:ext uri="{BB962C8B-B14F-4D97-AF65-F5344CB8AC3E}">
        <p14:creationId xmlns:p14="http://schemas.microsoft.com/office/powerpoint/2010/main" val="4220139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8534400" cy="2394164"/>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a:t>
            </a:r>
            <a:r>
              <a:rPr lang="en-US" dirty="0"/>
              <a:t>U</a:t>
            </a:r>
            <a:r>
              <a:rPr lang="en-US" dirty="0" smtClean="0"/>
              <a:t>nicellular organisms are single-celled (indicated by the prefix “</a:t>
            </a:r>
            <a:r>
              <a:rPr lang="en-US" dirty="0" err="1" smtClean="0"/>
              <a:t>uni</a:t>
            </a:r>
            <a:r>
              <a:rPr lang="en-US" dirty="0" smtClean="0"/>
              <a:t>-” meaning “one” – “</a:t>
            </a:r>
            <a:r>
              <a:rPr lang="en-US" dirty="0" err="1" smtClean="0"/>
              <a:t>uno”for</a:t>
            </a:r>
            <a:r>
              <a:rPr lang="en-US" dirty="0" smtClean="0"/>
              <a:t> Spanish-speakers). Multicellular organisms have many cells (indicated by the prefix “multi-” meaning “many.”)</a:t>
            </a:r>
            <a:endParaRPr lang="en-US" dirty="0"/>
          </a:p>
        </p:txBody>
      </p:sp>
    </p:spTree>
    <p:extLst>
      <p:ext uri="{BB962C8B-B14F-4D97-AF65-F5344CB8AC3E}">
        <p14:creationId xmlns:p14="http://schemas.microsoft.com/office/powerpoint/2010/main" val="1881805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53" y="1568245"/>
            <a:ext cx="8376120" cy="24384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The digestive system processes food into energy we can use.</a:t>
            </a:r>
            <a:endParaRPr lang="en-US" dirty="0"/>
          </a:p>
        </p:txBody>
      </p:sp>
    </p:spTree>
    <p:extLst>
      <p:ext uri="{BB962C8B-B14F-4D97-AF65-F5344CB8AC3E}">
        <p14:creationId xmlns:p14="http://schemas.microsoft.com/office/powerpoint/2010/main" val="2319879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38879"/>
            <a:ext cx="8434627" cy="394751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9436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A mushroom is a decomposer because it breaks down dead plants and animals.</a:t>
            </a:r>
            <a:endParaRPr lang="en-US" dirty="0"/>
          </a:p>
        </p:txBody>
      </p:sp>
    </p:spTree>
    <p:extLst>
      <p:ext uri="{BB962C8B-B14F-4D97-AF65-F5344CB8AC3E}">
        <p14:creationId xmlns:p14="http://schemas.microsoft.com/office/powerpoint/2010/main" val="3092813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4887"/>
            <a:ext cx="8610600" cy="2673141"/>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Humans have overtaken the habitat sea turtles need to breed, or make new life.</a:t>
            </a:r>
            <a:endParaRPr lang="en-US" dirty="0"/>
          </a:p>
        </p:txBody>
      </p:sp>
    </p:spTree>
    <p:extLst>
      <p:ext uri="{BB962C8B-B14F-4D97-AF65-F5344CB8AC3E}">
        <p14:creationId xmlns:p14="http://schemas.microsoft.com/office/powerpoint/2010/main" val="211614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8828087" cy="267652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If predators don’t have the prey they need to survive, their populations will decline.</a:t>
            </a:r>
            <a:endParaRPr lang="en-US" dirty="0"/>
          </a:p>
        </p:txBody>
      </p:sp>
    </p:spTree>
    <p:extLst>
      <p:ext uri="{BB962C8B-B14F-4D97-AF65-F5344CB8AC3E}">
        <p14:creationId xmlns:p14="http://schemas.microsoft.com/office/powerpoint/2010/main" val="2028602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93100"/>
            <a:ext cx="8429625" cy="275118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Lizard and hawk populations will decrease if they don’t have a food supply big enough to keep them alive.</a:t>
            </a:r>
            <a:endParaRPr lang="en-US" dirty="0"/>
          </a:p>
        </p:txBody>
      </p:sp>
    </p:spTree>
    <p:extLst>
      <p:ext uri="{BB962C8B-B14F-4D97-AF65-F5344CB8AC3E}">
        <p14:creationId xmlns:p14="http://schemas.microsoft.com/office/powerpoint/2010/main" val="108496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024063"/>
            <a:ext cx="8113713" cy="280987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DNA is the genetic code that tells who a person will be.  Inherited traits, such as hair color, nose shape, and eye color all come from a parent’s DNA.</a:t>
            </a:r>
            <a:endParaRPr lang="en-US" dirty="0"/>
          </a:p>
        </p:txBody>
      </p:sp>
    </p:spTree>
    <p:extLst>
      <p:ext uri="{BB962C8B-B14F-4D97-AF65-F5344CB8AC3E}">
        <p14:creationId xmlns:p14="http://schemas.microsoft.com/office/powerpoint/2010/main" val="437086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580437" cy="269557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Offspring (children) have many of the same characteristics as their parents because they inherit those characteristics through shared DNA.</a:t>
            </a:r>
            <a:endParaRPr lang="en-US" dirty="0"/>
          </a:p>
        </p:txBody>
      </p:sp>
    </p:spTree>
    <p:extLst>
      <p:ext uri="{BB962C8B-B14F-4D97-AF65-F5344CB8AC3E}">
        <p14:creationId xmlns:p14="http://schemas.microsoft.com/office/powerpoint/2010/main" val="2960273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51" y="2180806"/>
            <a:ext cx="8487449" cy="300079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only wood burning is a chemical change, in which a new substance is being formed.</a:t>
            </a:r>
            <a:endParaRPr lang="en-US" dirty="0"/>
          </a:p>
        </p:txBody>
      </p:sp>
    </p:spTree>
    <p:extLst>
      <p:ext uri="{BB962C8B-B14F-4D97-AF65-F5344CB8AC3E}">
        <p14:creationId xmlns:p14="http://schemas.microsoft.com/office/powerpoint/2010/main" val="105081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70770" cy="220027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Children, whether human or non-human, learn to eat the foods presented to them, often based on what is available in the environment in which they live.</a:t>
            </a:r>
            <a:endParaRPr lang="en-US" dirty="0"/>
          </a:p>
        </p:txBody>
      </p:sp>
    </p:spTree>
    <p:extLst>
      <p:ext uri="{BB962C8B-B14F-4D97-AF65-F5344CB8AC3E}">
        <p14:creationId xmlns:p14="http://schemas.microsoft.com/office/powerpoint/2010/main" val="2397676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8408987" cy="25908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Musical ability can be learned, personality is developed through experience, and language is learned.  The shape of earlobes is an inherited characteristic.</a:t>
            </a:r>
            <a:endParaRPr lang="en-US" dirty="0"/>
          </a:p>
        </p:txBody>
      </p:sp>
    </p:spTree>
    <p:extLst>
      <p:ext uri="{BB962C8B-B14F-4D97-AF65-F5344CB8AC3E}">
        <p14:creationId xmlns:p14="http://schemas.microsoft.com/office/powerpoint/2010/main" val="2371086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18070"/>
            <a:ext cx="8620685" cy="233362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a:t>B</a:t>
            </a:r>
            <a:r>
              <a:rPr lang="en-US" dirty="0" smtClean="0"/>
              <a:t> – When air is warmed,  it rises, causing cooler air to rush in and take its place, causing convection cells in the air and convection currents in water. </a:t>
            </a:r>
            <a:endParaRPr lang="en-US" dirty="0"/>
          </a:p>
        </p:txBody>
      </p:sp>
    </p:spTree>
    <p:extLst>
      <p:ext uri="{BB962C8B-B14F-4D97-AF65-F5344CB8AC3E}">
        <p14:creationId xmlns:p14="http://schemas.microsoft.com/office/powerpoint/2010/main" val="1777711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6" y="2133600"/>
            <a:ext cx="8417855" cy="25145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Conduction is when heat transfers through a conductor, or material, like metal, that allows heat to move through it easily.</a:t>
            </a:r>
            <a:endParaRPr lang="en-US" dirty="0"/>
          </a:p>
        </p:txBody>
      </p:sp>
    </p:spTree>
    <p:extLst>
      <p:ext uri="{BB962C8B-B14F-4D97-AF65-F5344CB8AC3E}">
        <p14:creationId xmlns:p14="http://schemas.microsoft.com/office/powerpoint/2010/main" val="126537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6" y="2133600"/>
            <a:ext cx="8417855" cy="25145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Conduction is when heat transfers through a conductor, or material, like metal, that allows heat to move through it easily.</a:t>
            </a:r>
            <a:endParaRPr lang="en-US" dirty="0"/>
          </a:p>
        </p:txBody>
      </p:sp>
    </p:spTree>
    <p:extLst>
      <p:ext uri="{BB962C8B-B14F-4D97-AF65-F5344CB8AC3E}">
        <p14:creationId xmlns:p14="http://schemas.microsoft.com/office/powerpoint/2010/main" val="2754548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1787</Words>
  <Application>Microsoft Macintosh PowerPoint</Application>
  <PresentationFormat>On-screen Show (4:3)</PresentationFormat>
  <Paragraphs>80</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Godfrey</dc:creator>
  <cp:lastModifiedBy>Student</cp:lastModifiedBy>
  <cp:revision>30</cp:revision>
  <dcterms:created xsi:type="dcterms:W3CDTF">2013-03-27T23:46:28Z</dcterms:created>
  <dcterms:modified xsi:type="dcterms:W3CDTF">2015-06-04T12:01:52Z</dcterms:modified>
</cp:coreProperties>
</file>