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2" r:id="rId3"/>
    <p:sldId id="270" r:id="rId4"/>
    <p:sldId id="272" r:id="rId5"/>
    <p:sldId id="273" r:id="rId6"/>
    <p:sldId id="271" r:id="rId7"/>
    <p:sldId id="263" r:id="rId8"/>
    <p:sldId id="269" r:id="rId9"/>
    <p:sldId id="268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8" d="100"/>
          <a:sy n="78" d="100"/>
        </p:scale>
        <p:origin x="-166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486873" y="411480"/>
            <a:ext cx="8170254" cy="6035040"/>
            <a:chOff x="486873" y="411480"/>
            <a:chExt cx="8170254" cy="6035040"/>
          </a:xfrm>
        </p:grpSpPr>
        <p:sp>
          <p:nvSpPr>
            <p:cNvPr id="8" name="Rectangle 7"/>
            <p:cNvSpPr/>
            <p:nvPr/>
          </p:nvSpPr>
          <p:spPr>
            <a:xfrm>
              <a:off x="486873" y="411480"/>
              <a:ext cx="8170254" cy="60350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>
              <a:spLocks/>
            </p:cNvSpPr>
            <p:nvPr/>
          </p:nvSpPr>
          <p:spPr>
            <a:xfrm>
              <a:off x="562843" y="475488"/>
              <a:ext cx="7982712" cy="5888736"/>
            </a:xfrm>
            <a:prstGeom prst="rect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cxnSp>
          <p:nvCxnSpPr>
            <p:cNvPr id="15" name="Straight Connector 14"/>
            <p:cNvCxnSpPr/>
            <p:nvPr/>
          </p:nvCxnSpPr>
          <p:spPr>
            <a:xfrm>
              <a:off x="562842" y="6133646"/>
              <a:ext cx="7982712" cy="1472"/>
            </a:xfrm>
            <a:prstGeom prst="line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17" name="Rectangle 16"/>
            <p:cNvSpPr/>
            <p:nvPr/>
          </p:nvSpPr>
          <p:spPr>
            <a:xfrm>
              <a:off x="562843" y="457200"/>
              <a:ext cx="7982712" cy="25786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3950"/>
            <a:ext cx="7342188" cy="1924050"/>
          </a:xfrm>
        </p:spPr>
        <p:txBody>
          <a:bodyPr anchor="b" anchorCtr="0">
            <a:noAutofit/>
          </a:bodyPr>
          <a:lstStyle>
            <a:lvl1pPr>
              <a:defRPr sz="5400" kern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429000"/>
            <a:ext cx="7342188" cy="17526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73741" y="6122894"/>
            <a:ext cx="2133600" cy="259317"/>
          </a:xfrm>
        </p:spPr>
        <p:txBody>
          <a:bodyPr/>
          <a:lstStyle/>
          <a:p>
            <a:fld id="{7D290233-0DD1-4A80-BB1E-9ADC3556DBB6}" type="datetimeFigureOut">
              <a:rPr lang="en-US" smtClean="0"/>
              <a:t>9/21/14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38800" y="6122894"/>
            <a:ext cx="2895600" cy="25781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191000" y="6122894"/>
            <a:ext cx="762000" cy="271463"/>
          </a:xfrm>
        </p:spPr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, Picture,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26" name="Group 2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grpSp>
            <p:nvGrpSpPr>
              <p:cNvPr id="27" name="Group 26"/>
              <p:cNvGrpSpPr/>
              <p:nvPr/>
            </p:nvGrpSpPr>
            <p:grpSpPr>
              <a:xfrm>
                <a:off x="182880" y="173699"/>
                <a:ext cx="8778240" cy="6510602"/>
                <a:chOff x="182880" y="173699"/>
                <a:chExt cx="8778240" cy="6510602"/>
              </a:xfrm>
            </p:grpSpPr>
            <p:sp>
              <p:nvSpPr>
                <p:cNvPr id="29" name="Rectangle 28"/>
                <p:cNvSpPr/>
                <p:nvPr/>
              </p:nvSpPr>
              <p:spPr>
                <a:xfrm>
                  <a:off x="182880" y="173699"/>
                  <a:ext cx="8778240" cy="6510602"/>
                </a:xfrm>
                <a:prstGeom prst="rect">
                  <a:avLst/>
                </a:prstGeom>
                <a:solidFill>
                  <a:schemeClr val="bg1">
                    <a:lumMod val="95000"/>
                  </a:schemeClr>
                </a:solidFill>
                <a:ln w="12700">
                  <a:noFill/>
                </a:ln>
                <a:effectLst>
                  <a:outerShdw blurRad="63500" sx="101000" sy="101000" algn="ctr" rotWithShape="0">
                    <a:prstClr val="black">
                      <a:alpha val="40000"/>
                    </a:prstClr>
                  </a:outerShdw>
                </a:effectLst>
                <a:scene3d>
                  <a:camera prst="perspectiveFront" fov="4800000"/>
                  <a:lightRig rig="threePt" dir="t"/>
                </a:scene3d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30" name="Group 10"/>
                <p:cNvGrpSpPr/>
                <p:nvPr/>
              </p:nvGrpSpPr>
              <p:grpSpPr>
                <a:xfrm>
                  <a:off x="256032" y="237744"/>
                  <a:ext cx="8622792" cy="6364224"/>
                  <a:chOff x="247157" y="247430"/>
                  <a:chExt cx="8622792" cy="6364224"/>
                </a:xfrm>
              </p:grpSpPr>
              <p:sp>
                <p:nvSpPr>
                  <p:cNvPr id="31" name="Rectangle 30"/>
                  <p:cNvSpPr>
                    <a:spLocks/>
                  </p:cNvSpPr>
                  <p:nvPr/>
                </p:nvSpPr>
                <p:spPr>
                  <a:xfrm>
                    <a:off x="247157" y="247430"/>
                    <a:ext cx="8622792" cy="6364224"/>
                  </a:xfrm>
                  <a:prstGeom prst="rect">
                    <a:avLst/>
                  </a:prstGeom>
                  <a:noFill/>
                  <a:ln w="12700">
                    <a:solidFill>
                      <a:schemeClr val="tx2">
                        <a:lumMod val="40000"/>
                        <a:lumOff val="6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/>
                  </a:p>
                </p:txBody>
              </p:sp>
              <p:cxnSp>
                <p:nvCxnSpPr>
                  <p:cNvPr id="32" name="Straight Connector 31"/>
                  <p:cNvCxnSpPr/>
                  <p:nvPr/>
                </p:nvCxnSpPr>
                <p:spPr>
                  <a:xfrm>
                    <a:off x="247157" y="6389024"/>
                    <a:ext cx="8622792" cy="1588"/>
                  </a:xfrm>
                  <a:prstGeom prst="line">
                    <a:avLst/>
                  </a:prstGeom>
                  <a:noFill/>
                  <a:ln w="12700">
                    <a:solidFill>
                      <a:schemeClr val="tx2">
                        <a:lumMod val="40000"/>
                        <a:lumOff val="6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</p:cxnSp>
            </p:grpSp>
          </p:grpSp>
          <p:sp>
            <p:nvSpPr>
              <p:cNvPr id="28" name="Rectangle 27"/>
              <p:cNvSpPr/>
              <p:nvPr/>
            </p:nvSpPr>
            <p:spPr>
              <a:xfrm rot="5400000">
                <a:off x="801086" y="3274090"/>
                <a:ext cx="6135624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  <p:sp>
          <p:nvSpPr>
            <p:cNvPr id="25" name="Rectangle 24"/>
            <p:cNvSpPr/>
            <p:nvPr/>
          </p:nvSpPr>
          <p:spPr>
            <a:xfrm rot="10800000">
              <a:off x="258763" y="1594462"/>
              <a:ext cx="357530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225" y="1694329"/>
            <a:ext cx="3008313" cy="9144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8319" y="609600"/>
            <a:ext cx="4114800" cy="5465763"/>
          </a:xfrm>
        </p:spPr>
        <p:txBody>
          <a:bodyPr>
            <a:normAutofit/>
          </a:bodyPr>
          <a:lstStyle>
            <a:lvl1pPr>
              <a:defRPr sz="2400" baseline="0"/>
            </a:lvl1pPr>
            <a:lvl2pPr>
              <a:defRPr sz="22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225" y="2672323"/>
            <a:ext cx="3008313" cy="3403040"/>
          </a:xfrm>
        </p:spPr>
        <p:txBody>
          <a:bodyPr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9/21/14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13"/>
          </p:nvPr>
        </p:nvSpPr>
        <p:spPr>
          <a:xfrm>
            <a:off x="352892" y="310123"/>
            <a:ext cx="3398837" cy="1204912"/>
          </a:xfrm>
        </p:spPr>
        <p:txBody>
          <a:bodyPr>
            <a:normAutofit/>
          </a:bodyPr>
          <a:lstStyle>
            <a:lvl1pPr>
              <a:buNone/>
              <a:defRPr sz="1800"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6" name="Group 1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8" name="Rectangle 17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9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0" name="Rectangle 19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1" name="Straight Connector 20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17" name="Rectangle 16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691640"/>
            <a:ext cx="3008376" cy="914400"/>
          </a:xfrm>
        </p:spPr>
        <p:txBody>
          <a:bodyPr anchor="b">
            <a:no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38559" y="612775"/>
            <a:ext cx="4114800" cy="5468112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2" y="2670048"/>
            <a:ext cx="3008376" cy="3401568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2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9/21/14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7" name="Group 16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9" name="Rectangle 18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1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2" name="Rectangle 21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3" name="Straight Connector 22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20" name="Rectangle 19"/>
            <p:cNvSpPr/>
            <p:nvPr/>
          </p:nvSpPr>
          <p:spPr>
            <a:xfrm>
              <a:off x="256032" y="4203192"/>
              <a:ext cx="8622792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1" y="4287819"/>
            <a:ext cx="8021977" cy="916193"/>
          </a:xfrm>
        </p:spPr>
        <p:txBody>
          <a:bodyPr anchor="b">
            <a:noAutofit/>
          </a:bodyPr>
          <a:lstStyle>
            <a:lvl1pPr algn="l">
              <a:defRPr sz="3600" b="0"/>
            </a:lvl1pPr>
          </a:lstStyle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56347" y="331694"/>
            <a:ext cx="8421624" cy="3783106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1" y="5271247"/>
            <a:ext cx="8021977" cy="1013011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spcBef>
                <a:spcPts val="0"/>
              </a:spcBef>
              <a:buNone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2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9/21/14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4" name="Rectangle 13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5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6" name="Rectangle 15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7" name="Straight Connector 16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18" name="Rectangle 17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9/21/14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4" name="Group 13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6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17" name="Rectangle 16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19" name="Straight Connector 18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18" name="Rectangle 17"/>
            <p:cNvSpPr/>
            <p:nvPr/>
          </p:nvSpPr>
          <p:spPr>
            <a:xfrm rot="5400000">
              <a:off x="4242277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399" y="609600"/>
            <a:ext cx="1416423" cy="5516563"/>
          </a:xfrm>
        </p:spPr>
        <p:txBody>
          <a:bodyPr vert="eaVert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8222" y="609600"/>
            <a:ext cx="6279777" cy="5516563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9/21/14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3" name="Rectangle 12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9" name="Rectangle 18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0" name="Straight Connector 19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1" name="Rectangle 20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9/21/14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486873" y="411480"/>
            <a:ext cx="8170254" cy="6035040"/>
            <a:chOff x="486873" y="411480"/>
            <a:chExt cx="8170254" cy="6035040"/>
          </a:xfrm>
        </p:grpSpPr>
        <p:sp>
          <p:nvSpPr>
            <p:cNvPr id="12" name="Rectangle 11"/>
            <p:cNvSpPr/>
            <p:nvPr/>
          </p:nvSpPr>
          <p:spPr>
            <a:xfrm>
              <a:off x="486873" y="411480"/>
              <a:ext cx="8170254" cy="60350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" name="Group 11"/>
            <p:cNvGrpSpPr/>
            <p:nvPr/>
          </p:nvGrpSpPr>
          <p:grpSpPr>
            <a:xfrm>
              <a:off x="562842" y="475488"/>
              <a:ext cx="7982713" cy="5888736"/>
              <a:chOff x="562842" y="475488"/>
              <a:chExt cx="7982713" cy="5888736"/>
            </a:xfrm>
          </p:grpSpPr>
          <p:sp>
            <p:nvSpPr>
              <p:cNvPr id="8" name="Rectangle 7"/>
              <p:cNvSpPr>
                <a:spLocks/>
              </p:cNvSpPr>
              <p:nvPr/>
            </p:nvSpPr>
            <p:spPr>
              <a:xfrm>
                <a:off x="562843" y="475488"/>
                <a:ext cx="7982712" cy="5888736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9" name="Straight Connector 8"/>
              <p:cNvCxnSpPr/>
              <p:nvPr/>
            </p:nvCxnSpPr>
            <p:spPr>
              <a:xfrm>
                <a:off x="562842" y="6133646"/>
                <a:ext cx="7982712" cy="1472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11" name="Straight Connector 10"/>
              <p:cNvCxnSpPr/>
              <p:nvPr/>
            </p:nvCxnSpPr>
            <p:spPr>
              <a:xfrm>
                <a:off x="562842" y="3427528"/>
                <a:ext cx="7982712" cy="1472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00113" y="3442447"/>
            <a:ext cx="7345362" cy="1532965"/>
          </a:xfrm>
        </p:spPr>
        <p:txBody>
          <a:bodyPr anchor="b" anchorCtr="0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00113" y="5029200"/>
            <a:ext cx="7345362" cy="990600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9259" y="6122894"/>
            <a:ext cx="2133600" cy="259317"/>
          </a:xfrm>
        </p:spPr>
        <p:txBody>
          <a:bodyPr/>
          <a:lstStyle/>
          <a:p>
            <a:fld id="{7D290233-0DD1-4A80-BB1E-9ADC3556DBB6}" type="datetimeFigureOut">
              <a:rPr lang="en-US" smtClean="0"/>
              <a:t>9/21/14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38800" y="6124401"/>
            <a:ext cx="2895600" cy="257810"/>
          </a:xfrm>
        </p:spPr>
        <p:txBody>
          <a:bodyPr/>
          <a:lstStyle/>
          <a:p>
            <a:endParaRPr lang="en-US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2"/>
          </p:nvPr>
        </p:nvSpPr>
        <p:spPr>
          <a:xfrm>
            <a:off x="636493" y="533400"/>
            <a:ext cx="7836408" cy="2828925"/>
          </a:xfrm>
        </p:spPr>
        <p:txBody>
          <a:bodyPr>
            <a:normAutofit/>
          </a:bodyPr>
          <a:lstStyle>
            <a:lvl1pPr>
              <a:buNone/>
              <a:defRPr sz="2000"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2" name="Rectangle 11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7" name="Rectangle 26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8" name="Straight Connector 27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113" y="1371600"/>
            <a:ext cx="7345362" cy="1676400"/>
          </a:xfrm>
        </p:spPr>
        <p:txBody>
          <a:bodyPr anchor="b" anchorCtr="0">
            <a:noAutofit/>
          </a:bodyPr>
          <a:lstStyle>
            <a:lvl1pPr algn="ctr">
              <a:defRPr sz="5400" b="0" i="0" cap="none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0113" y="3134566"/>
            <a:ext cx="7345362" cy="1500187"/>
          </a:xfrm>
        </p:spPr>
        <p:txBody>
          <a:bodyPr anchor="t" anchorCtr="0"/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9/21/14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21" name="Rectangle 20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2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3" name="Rectangle 22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4" name="Straight Connector 23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5" name="Rectangle 24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00111" y="2147888"/>
            <a:ext cx="3566160" cy="39274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199" y="2147888"/>
            <a:ext cx="3566160" cy="39274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9/21/14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26" name="Group 2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27" name="Rectangle 26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8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9" name="Rectangle 28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31" name="Straight Connector 30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  <p:sp>
              <p:nvSpPr>
                <p:cNvPr id="32" name="Rectangle 31"/>
                <p:cNvSpPr/>
                <p:nvPr/>
              </p:nvSpPr>
              <p:spPr>
                <a:xfrm>
                  <a:off x="247157" y="1612392"/>
                  <a:ext cx="8622792" cy="64008"/>
                </a:xfrm>
                <a:prstGeom prst="rect">
                  <a:avLst/>
                </a:prstGeom>
                <a:solidFill>
                  <a:schemeClr val="bg2">
                    <a:lumMod val="40000"/>
                    <a:lumOff val="60000"/>
                  </a:schemeClr>
                </a:solidFill>
                <a:ln w="3175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</p:grpSp>
        </p:grpSp>
        <p:cxnSp>
          <p:nvCxnSpPr>
            <p:cNvPr id="23" name="Straight Connector 22"/>
            <p:cNvCxnSpPr/>
            <p:nvPr/>
          </p:nvCxnSpPr>
          <p:spPr>
            <a:xfrm rot="16200000" flipH="1">
              <a:off x="2217480" y="4026438"/>
              <a:ext cx="4711326" cy="2286"/>
            </a:xfrm>
            <a:prstGeom prst="line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301" y="1708990"/>
            <a:ext cx="3566160" cy="832503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30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2301" y="2590801"/>
            <a:ext cx="3566160" cy="34845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45539" y="1708990"/>
            <a:ext cx="3566160" cy="832503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30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45539" y="2590801"/>
            <a:ext cx="3566160" cy="34845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9/21/14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3" name="Rectangle 12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4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5" name="Rectangle 14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6" name="Straight Connector 15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17" name="Rectangle 16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9/21/14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1" name="Rectangle 10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2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3" name="Rectangle 12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4" name="Straight Connector 13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9/21/14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6" name="Group 1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7" name="Rectangle 16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8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19" name="Rectangle 18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0" name="Straight Connector 19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33" name="Rectangle 32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225" y="1169892"/>
            <a:ext cx="3008313" cy="9144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8319" y="609600"/>
            <a:ext cx="4114800" cy="5465763"/>
          </a:xfrm>
        </p:spPr>
        <p:txBody>
          <a:bodyPr>
            <a:normAutofit/>
          </a:bodyPr>
          <a:lstStyle>
            <a:lvl1pPr>
              <a:defRPr sz="2400" baseline="0"/>
            </a:lvl1pPr>
            <a:lvl2pPr>
              <a:defRPr sz="22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225" y="2147888"/>
            <a:ext cx="3008313" cy="3262313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1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9/21/14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00113" y="244158"/>
            <a:ext cx="7345362" cy="13398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0112" y="2133601"/>
            <a:ext cx="7345363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43840" y="6371591"/>
            <a:ext cx="2133600" cy="2593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>
                    <a:lumMod val="60000"/>
                    <a:lumOff val="40000"/>
                  </a:schemeClr>
                </a:solidFill>
                <a:latin typeface="Brush Script MT" pitchFamily="66" charset="0"/>
              </a:defRPr>
            </a:lvl1pPr>
          </a:lstStyle>
          <a:p>
            <a:fld id="{7D290233-0DD1-4A80-BB1E-9ADC3556DBB6}" type="datetimeFigureOut">
              <a:rPr lang="en-US" smtClean="0"/>
              <a:t>9/21/14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58840" y="6371591"/>
            <a:ext cx="2895600" cy="25781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200" kern="1200">
                <a:solidFill>
                  <a:schemeClr val="bg2">
                    <a:lumMod val="60000"/>
                    <a:lumOff val="40000"/>
                  </a:schemeClr>
                </a:solidFill>
                <a:latin typeface="Brush Script MT" pitchFamily="66" charset="0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191000" y="6356350"/>
            <a:ext cx="762000" cy="2714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1200" kern="1200">
                <a:solidFill>
                  <a:schemeClr val="bg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79438" indent="-228600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08038" indent="-2286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36638" indent="-228600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265238" indent="-2286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485900" indent="-228600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712913" indent="-228600" algn="l" defTabSz="914400" rtl="0" eaLnBrk="1" latinLnBrk="0" hangingPunct="1">
        <a:spcBef>
          <a:spcPct val="20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947863" indent="-228600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174875" indent="-228600" algn="l" defTabSz="914400" rtl="0" eaLnBrk="1" latinLnBrk="0" hangingPunct="1">
        <a:spcBef>
          <a:spcPct val="20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lang="en-US" sz="1800" kern="1200" dirty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5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smm.org/studio3d/julie/hearthome.htm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31900" y="1123950"/>
            <a:ext cx="6657975" cy="1701800"/>
          </a:xfrm>
        </p:spPr>
        <p:txBody>
          <a:bodyPr/>
          <a:lstStyle/>
          <a:p>
            <a:r>
              <a:rPr lang="en-US" sz="11500" dirty="0" smtClean="0">
                <a:latin typeface="Arial Black"/>
                <a:cs typeface="Arial Black"/>
              </a:rPr>
              <a:t>Day </a:t>
            </a:r>
            <a:r>
              <a:rPr lang="en-US" sz="11500" dirty="0" smtClean="0">
                <a:latin typeface="Arial Black"/>
                <a:cs typeface="Arial Black"/>
              </a:rPr>
              <a:t>7 </a:t>
            </a:r>
            <a:endParaRPr lang="en-US" sz="11500" dirty="0">
              <a:latin typeface="Arial Black"/>
              <a:cs typeface="Arial Black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Arial"/>
                <a:cs typeface="Arial"/>
              </a:rPr>
              <a:t>Which body parts compose the circulatory system?</a:t>
            </a:r>
            <a:endParaRPr lang="en-US" sz="18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995981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798638" y="1584325"/>
            <a:ext cx="7345362" cy="3932238"/>
          </a:xfrm>
        </p:spPr>
        <p:txBody>
          <a:bodyPr>
            <a:normAutofit/>
          </a:bodyPr>
          <a:lstStyle/>
          <a:p>
            <a:endParaRPr lang="en-US" sz="3200" dirty="0" smtClean="0">
              <a:latin typeface="Arial"/>
              <a:cs typeface="Arial"/>
            </a:endParaRPr>
          </a:p>
          <a:p>
            <a:pPr marL="0" indent="0">
              <a:buNone/>
            </a:pPr>
            <a:endParaRPr lang="en-US" sz="3200" dirty="0" smtClean="0">
              <a:latin typeface="Arial"/>
              <a:cs typeface="Arial"/>
            </a:endParaRPr>
          </a:p>
          <a:p>
            <a:pPr marL="0" indent="0">
              <a:buNone/>
            </a:pPr>
            <a:endParaRPr lang="en-US" sz="3200" dirty="0" smtClean="0">
              <a:latin typeface="Arial"/>
              <a:cs typeface="Arial"/>
            </a:endParaRPr>
          </a:p>
          <a:p>
            <a:endParaRPr lang="en-US" sz="3200" dirty="0">
              <a:latin typeface="Arial"/>
              <a:cs typeface="Arial"/>
            </a:endParaRPr>
          </a:p>
        </p:txBody>
      </p:sp>
      <p:pic>
        <p:nvPicPr>
          <p:cNvPr id="4" name="Picture 3" descr="00000heart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0695" y="320121"/>
            <a:ext cx="6007810" cy="59811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65636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Arial Black"/>
                <a:cs typeface="Arial Black"/>
              </a:rPr>
              <a:t>The Heart</a:t>
            </a:r>
            <a:endParaRPr lang="en-US" dirty="0">
              <a:latin typeface="Arial Black"/>
              <a:cs typeface="Arial Black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1904" y="1111885"/>
            <a:ext cx="8401167" cy="5237361"/>
          </a:xfrm>
        </p:spPr>
        <p:txBody>
          <a:bodyPr>
            <a:normAutofit/>
          </a:bodyPr>
          <a:lstStyle/>
          <a:p>
            <a:endParaRPr lang="en-US" sz="3200" dirty="0" smtClean="0">
              <a:latin typeface="Arial"/>
              <a:cs typeface="Arial"/>
            </a:endParaRPr>
          </a:p>
          <a:p>
            <a:r>
              <a:rPr lang="en-US" sz="4000" dirty="0" smtClean="0">
                <a:latin typeface="Arial"/>
                <a:cs typeface="Arial"/>
              </a:rPr>
              <a:t>The heart is the main organ in the circulatory system.  Blood vessels and blood also make up this system.</a:t>
            </a:r>
          </a:p>
          <a:p>
            <a:endParaRPr lang="en-US" sz="3200" dirty="0" smtClean="0">
              <a:latin typeface="Arial"/>
              <a:cs typeface="Arial"/>
            </a:endParaRPr>
          </a:p>
          <a:p>
            <a:pPr lvl="1"/>
            <a:endParaRPr lang="en-US" i="1" dirty="0" smtClean="0">
              <a:latin typeface="Arial"/>
              <a:cs typeface="Arial"/>
            </a:endParaRPr>
          </a:p>
          <a:p>
            <a:pPr marL="0" indent="0">
              <a:buNone/>
            </a:pPr>
            <a:endParaRPr lang="en-US" sz="3200" dirty="0" smtClean="0">
              <a:latin typeface="Arial"/>
              <a:cs typeface="Arial"/>
            </a:endParaRPr>
          </a:p>
          <a:p>
            <a:pPr marL="0" indent="0">
              <a:buNone/>
            </a:pPr>
            <a:endParaRPr lang="en-US" sz="3200" dirty="0" smtClean="0">
              <a:latin typeface="Arial"/>
              <a:cs typeface="Arial"/>
            </a:endParaRPr>
          </a:p>
          <a:p>
            <a:pPr marL="0" indent="0">
              <a:buNone/>
            </a:pPr>
            <a:endParaRPr lang="en-US" sz="3200" dirty="0" smtClean="0">
              <a:latin typeface="Arial"/>
              <a:cs typeface="Arial"/>
            </a:endParaRPr>
          </a:p>
          <a:p>
            <a:endParaRPr lang="en-US" sz="32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207134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1111250"/>
            <a:ext cx="8401050" cy="5238750"/>
          </a:xfrm>
        </p:spPr>
        <p:txBody>
          <a:bodyPr>
            <a:normAutofit/>
          </a:bodyPr>
          <a:lstStyle/>
          <a:p>
            <a:endParaRPr lang="en-US" sz="3200" dirty="0" smtClean="0">
              <a:latin typeface="Arial"/>
              <a:cs typeface="Arial"/>
            </a:endParaRPr>
          </a:p>
          <a:p>
            <a:endParaRPr lang="en-US" sz="3200" dirty="0" smtClean="0">
              <a:latin typeface="Arial"/>
              <a:cs typeface="Arial"/>
            </a:endParaRPr>
          </a:p>
          <a:p>
            <a:pPr lvl="1"/>
            <a:endParaRPr lang="en-US" i="1" dirty="0" smtClean="0">
              <a:latin typeface="Arial"/>
              <a:cs typeface="Arial"/>
            </a:endParaRPr>
          </a:p>
          <a:p>
            <a:pPr marL="0" indent="0">
              <a:buNone/>
            </a:pPr>
            <a:endParaRPr lang="en-US" sz="3200" dirty="0" smtClean="0">
              <a:latin typeface="Arial"/>
              <a:cs typeface="Arial"/>
            </a:endParaRPr>
          </a:p>
          <a:p>
            <a:pPr marL="0" indent="0">
              <a:buNone/>
            </a:pPr>
            <a:endParaRPr lang="en-US" sz="3200" dirty="0" smtClean="0">
              <a:latin typeface="Arial"/>
              <a:cs typeface="Arial"/>
            </a:endParaRPr>
          </a:p>
          <a:p>
            <a:pPr marL="0" indent="0">
              <a:buNone/>
            </a:pPr>
            <a:endParaRPr lang="en-US" sz="3200" dirty="0" smtClean="0">
              <a:latin typeface="Arial"/>
              <a:cs typeface="Arial"/>
            </a:endParaRPr>
          </a:p>
          <a:p>
            <a:endParaRPr lang="en-US" sz="3200" dirty="0">
              <a:latin typeface="Arial"/>
              <a:cs typeface="Arial"/>
            </a:endParaRPr>
          </a:p>
        </p:txBody>
      </p:sp>
      <p:pic>
        <p:nvPicPr>
          <p:cNvPr id="4" name="Picture 3" descr="0000heartdiagram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908" y="387898"/>
            <a:ext cx="5844996" cy="595722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3394207" y="-39122"/>
            <a:ext cx="7345362" cy="133985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Arial Black"/>
                <a:cs typeface="Arial Black"/>
              </a:rPr>
              <a:t>The Heart</a:t>
            </a:r>
            <a:endParaRPr lang="en-US" dirty="0">
              <a:latin typeface="Arial Black"/>
              <a:cs typeface="Arial Black"/>
            </a:endParaRPr>
          </a:p>
        </p:txBody>
      </p:sp>
    </p:spTree>
    <p:extLst>
      <p:ext uri="{BB962C8B-B14F-4D97-AF65-F5344CB8AC3E}">
        <p14:creationId xmlns:p14="http://schemas.microsoft.com/office/powerpoint/2010/main" val="33587334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Arial Black"/>
                <a:cs typeface="Arial Black"/>
              </a:rPr>
              <a:t>The Heart</a:t>
            </a:r>
            <a:endParaRPr lang="en-US" dirty="0">
              <a:latin typeface="Arial Black"/>
              <a:cs typeface="Arial Black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1904" y="1111885"/>
            <a:ext cx="8401167" cy="5237361"/>
          </a:xfrm>
        </p:spPr>
        <p:txBody>
          <a:bodyPr>
            <a:normAutofit/>
          </a:bodyPr>
          <a:lstStyle/>
          <a:p>
            <a:endParaRPr lang="en-US" sz="3200" dirty="0" smtClean="0">
              <a:latin typeface="Arial"/>
              <a:cs typeface="Arial"/>
            </a:endParaRPr>
          </a:p>
          <a:p>
            <a:r>
              <a:rPr lang="en-US" sz="4000" dirty="0" smtClean="0">
                <a:latin typeface="Arial"/>
                <a:cs typeface="Arial"/>
              </a:rPr>
              <a:t>Click here for an online model of the heart.</a:t>
            </a:r>
          </a:p>
          <a:p>
            <a:pPr lvl="1"/>
            <a:r>
              <a:rPr lang="en-US" sz="2400" dirty="0">
                <a:latin typeface="Arial"/>
                <a:cs typeface="Arial"/>
                <a:hlinkClick r:id="rId2"/>
              </a:rPr>
              <a:t>http://</a:t>
            </a:r>
            <a:r>
              <a:rPr lang="en-US" sz="2400" dirty="0" err="1">
                <a:latin typeface="Arial"/>
                <a:cs typeface="Arial"/>
                <a:hlinkClick r:id="rId2"/>
              </a:rPr>
              <a:t>www.smm.org</a:t>
            </a:r>
            <a:r>
              <a:rPr lang="en-US" sz="2400" dirty="0">
                <a:latin typeface="Arial"/>
                <a:cs typeface="Arial"/>
                <a:hlinkClick r:id="rId2"/>
              </a:rPr>
              <a:t>/studio3d/</a:t>
            </a:r>
            <a:r>
              <a:rPr lang="en-US" sz="2400" dirty="0" err="1">
                <a:latin typeface="Arial"/>
                <a:cs typeface="Arial"/>
                <a:hlinkClick r:id="rId2"/>
              </a:rPr>
              <a:t>julie</a:t>
            </a:r>
            <a:r>
              <a:rPr lang="en-US" sz="2400" dirty="0">
                <a:latin typeface="Arial"/>
                <a:cs typeface="Arial"/>
                <a:hlinkClick r:id="rId2"/>
              </a:rPr>
              <a:t>/</a:t>
            </a:r>
            <a:r>
              <a:rPr lang="en-US" sz="2400" dirty="0" err="1">
                <a:latin typeface="Arial"/>
                <a:cs typeface="Arial"/>
                <a:hlinkClick r:id="rId2"/>
              </a:rPr>
              <a:t>hearthome.htm</a:t>
            </a:r>
            <a:endParaRPr lang="en-US" sz="3800" dirty="0" smtClean="0">
              <a:latin typeface="Arial"/>
              <a:cs typeface="Arial"/>
            </a:endParaRPr>
          </a:p>
          <a:p>
            <a:endParaRPr lang="en-US" sz="3200" dirty="0" smtClean="0">
              <a:latin typeface="Arial"/>
              <a:cs typeface="Arial"/>
            </a:endParaRPr>
          </a:p>
          <a:p>
            <a:pPr lvl="1"/>
            <a:endParaRPr lang="en-US" i="1" dirty="0" smtClean="0">
              <a:latin typeface="Arial"/>
              <a:cs typeface="Arial"/>
            </a:endParaRPr>
          </a:p>
          <a:p>
            <a:pPr marL="0" indent="0">
              <a:buNone/>
            </a:pPr>
            <a:endParaRPr lang="en-US" sz="3200" dirty="0" smtClean="0">
              <a:latin typeface="Arial"/>
              <a:cs typeface="Arial"/>
            </a:endParaRPr>
          </a:p>
          <a:p>
            <a:pPr marL="0" indent="0">
              <a:buNone/>
            </a:pPr>
            <a:endParaRPr lang="en-US" sz="3200" dirty="0" smtClean="0">
              <a:latin typeface="Arial"/>
              <a:cs typeface="Arial"/>
            </a:endParaRPr>
          </a:p>
          <a:p>
            <a:pPr marL="0" indent="0">
              <a:buNone/>
            </a:pPr>
            <a:endParaRPr lang="en-US" sz="3200" dirty="0" smtClean="0">
              <a:latin typeface="Arial"/>
              <a:cs typeface="Arial"/>
            </a:endParaRPr>
          </a:p>
          <a:p>
            <a:endParaRPr lang="en-US" sz="32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4959950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Arial Black"/>
                <a:cs typeface="Arial Black"/>
              </a:rPr>
              <a:t>Notes</a:t>
            </a:r>
            <a:endParaRPr lang="en-US" dirty="0">
              <a:latin typeface="Arial Black"/>
              <a:cs typeface="Arial Black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9346" y="1584008"/>
            <a:ext cx="8498852" cy="4683838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Arial"/>
                <a:cs typeface="Arial"/>
              </a:rPr>
              <a:t>Also called the “cardiovascular system”</a:t>
            </a:r>
          </a:p>
          <a:p>
            <a:r>
              <a:rPr lang="en-US" sz="2800" dirty="0" smtClean="0">
                <a:latin typeface="Arial"/>
                <a:cs typeface="Arial"/>
              </a:rPr>
              <a:t>(cardio </a:t>
            </a:r>
            <a:r>
              <a:rPr lang="en-US" sz="2800" dirty="0" smtClean="0">
                <a:latin typeface="Arial"/>
                <a:cs typeface="Arial"/>
                <a:sym typeface="Wingdings"/>
              </a:rPr>
              <a:t> heart)</a:t>
            </a:r>
          </a:p>
          <a:p>
            <a:pPr marL="0" indent="0">
              <a:buNone/>
            </a:pPr>
            <a:endParaRPr lang="en-US" sz="2800" dirty="0" smtClean="0">
              <a:latin typeface="Arial"/>
              <a:cs typeface="Arial"/>
              <a:sym typeface="Wingdings"/>
            </a:endParaRPr>
          </a:p>
          <a:p>
            <a:r>
              <a:rPr lang="en-US" sz="2800" dirty="0" smtClean="0">
                <a:latin typeface="Arial"/>
                <a:cs typeface="Arial"/>
                <a:sym typeface="Wingdings"/>
              </a:rPr>
              <a:t>Vessels = tubes that carry blood</a:t>
            </a:r>
          </a:p>
          <a:p>
            <a:pPr lvl="1"/>
            <a:r>
              <a:rPr lang="en-US" sz="2600" dirty="0" smtClean="0">
                <a:latin typeface="Arial"/>
                <a:cs typeface="Arial"/>
                <a:sym typeface="Wingdings"/>
              </a:rPr>
              <a:t>1.  Arteries – vessels that move blood away from the heart</a:t>
            </a:r>
          </a:p>
          <a:p>
            <a:pPr lvl="1"/>
            <a:r>
              <a:rPr lang="en-US" sz="2600" dirty="0" smtClean="0">
                <a:latin typeface="Arial"/>
                <a:cs typeface="Arial"/>
                <a:sym typeface="Wingdings"/>
              </a:rPr>
              <a:t>2.  Veins – vessels that carry blood back to the heart</a:t>
            </a:r>
          </a:p>
          <a:p>
            <a:pPr lvl="1"/>
            <a:r>
              <a:rPr lang="en-US" sz="2600" dirty="0" smtClean="0">
                <a:latin typeface="Arial"/>
                <a:cs typeface="Arial"/>
                <a:sym typeface="Wingdings"/>
              </a:rPr>
              <a:t>3.  Capillaries – “back roads” to every cell</a:t>
            </a:r>
          </a:p>
          <a:p>
            <a:pPr lvl="1"/>
            <a:endParaRPr lang="en-US" i="1" dirty="0" smtClean="0">
              <a:latin typeface="Arial"/>
              <a:cs typeface="Arial"/>
            </a:endParaRPr>
          </a:p>
          <a:p>
            <a:pPr marL="0" indent="0">
              <a:buNone/>
            </a:pPr>
            <a:endParaRPr lang="en-US" sz="3200" dirty="0" smtClean="0">
              <a:latin typeface="Arial"/>
              <a:cs typeface="Arial"/>
            </a:endParaRPr>
          </a:p>
          <a:p>
            <a:pPr marL="0" indent="0">
              <a:buNone/>
            </a:pPr>
            <a:endParaRPr lang="en-US" sz="3200" dirty="0" smtClean="0">
              <a:latin typeface="Arial"/>
              <a:cs typeface="Arial"/>
            </a:endParaRPr>
          </a:p>
          <a:p>
            <a:pPr marL="0" indent="0">
              <a:buNone/>
            </a:pPr>
            <a:endParaRPr lang="en-US" sz="3200" dirty="0" smtClean="0">
              <a:latin typeface="Arial"/>
              <a:cs typeface="Arial"/>
            </a:endParaRPr>
          </a:p>
          <a:p>
            <a:endParaRPr lang="en-US" sz="32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2402480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Arial Black"/>
                <a:cs typeface="Arial Black"/>
              </a:rPr>
              <a:t>Reading</a:t>
            </a:r>
            <a:endParaRPr lang="en-US" dirty="0">
              <a:latin typeface="Arial Black"/>
              <a:cs typeface="Arial Black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9346" y="1584008"/>
            <a:ext cx="8498852" cy="126501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>
                <a:latin typeface="Arial"/>
                <a:cs typeface="Arial"/>
              </a:rPr>
              <a:t>Purpose for Reading:</a:t>
            </a:r>
          </a:p>
          <a:p>
            <a:pPr marL="0" indent="0" algn="ctr">
              <a:buNone/>
            </a:pPr>
            <a:r>
              <a:rPr lang="en-US" i="1" dirty="0" smtClean="0">
                <a:latin typeface="Arial"/>
                <a:cs typeface="Arial"/>
              </a:rPr>
              <a:t>Quote facts from the text and organize them by meaning.</a:t>
            </a:r>
          </a:p>
          <a:p>
            <a:pPr marL="0" indent="0" algn="ctr">
              <a:buNone/>
            </a:pPr>
            <a:endParaRPr lang="en-US" i="1" dirty="0" smtClean="0">
              <a:latin typeface="Arial"/>
              <a:cs typeface="Arial"/>
            </a:endParaRPr>
          </a:p>
          <a:p>
            <a:pPr marL="0" indent="0">
              <a:buNone/>
            </a:pPr>
            <a:endParaRPr lang="en-US" sz="3200" dirty="0" smtClean="0">
              <a:latin typeface="Arial"/>
              <a:cs typeface="Arial"/>
            </a:endParaRPr>
          </a:p>
          <a:p>
            <a:pPr marL="0" indent="0">
              <a:buNone/>
            </a:pPr>
            <a:endParaRPr lang="en-US" sz="3200" dirty="0" smtClean="0">
              <a:latin typeface="Arial"/>
              <a:cs typeface="Arial"/>
            </a:endParaRPr>
          </a:p>
          <a:p>
            <a:pPr marL="0" indent="0">
              <a:buNone/>
            </a:pPr>
            <a:endParaRPr lang="en-US" sz="3200" dirty="0" smtClean="0">
              <a:latin typeface="Arial"/>
              <a:cs typeface="Arial"/>
            </a:endParaRPr>
          </a:p>
          <a:p>
            <a:endParaRPr lang="en-US" sz="3200" dirty="0">
              <a:latin typeface="Arial"/>
              <a:cs typeface="Arial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4741256"/>
              </p:ext>
            </p:extLst>
          </p:nvPr>
        </p:nvGraphicFramePr>
        <p:xfrm>
          <a:off x="1508058" y="2976169"/>
          <a:ext cx="6096000" cy="314515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48000"/>
                <a:gridCol w="3048000"/>
              </a:tblGrid>
              <a:tr h="637457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"/>
                          <a:cs typeface="Arial"/>
                        </a:rPr>
                        <a:t>Important</a:t>
                      </a:r>
                      <a:endParaRPr lang="en-US" sz="2400" b="1" dirty="0">
                        <a:latin typeface="Arial"/>
                        <a:cs typeface="Arial"/>
                      </a:endParaRPr>
                    </a:p>
                  </a:txBody>
                  <a:tcPr>
                    <a:lnL w="12700" cmpd="sng">
                      <a:noFill/>
                    </a:lnL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"/>
                          <a:cs typeface="Arial"/>
                        </a:rPr>
                        <a:t>Interesting</a:t>
                      </a:r>
                      <a:endParaRPr lang="en-US" sz="2400" b="1" dirty="0">
                        <a:latin typeface="Arial"/>
                        <a:cs typeface="Arial"/>
                      </a:endParaRPr>
                    </a:p>
                  </a:txBody>
                  <a:tcPr>
                    <a:lnR w="12700" cmpd="sng">
                      <a:noFill/>
                    </a:lnR>
                    <a:lnT w="12700" cmpd="sng">
                      <a:noFill/>
                    </a:lnT>
                  </a:tcPr>
                </a:tc>
              </a:tr>
              <a:tr h="250769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R w="12700" cmpd="sng">
                      <a:noFill/>
                    </a:lnR>
                    <a:lnB w="12700" cmpd="sng"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508122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Arial Black"/>
                <a:cs typeface="Arial Black"/>
              </a:rPr>
              <a:t>Reading</a:t>
            </a:r>
            <a:endParaRPr lang="en-US" dirty="0">
              <a:latin typeface="Arial Black"/>
              <a:cs typeface="Arial Black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2158" y="1584007"/>
            <a:ext cx="8671842" cy="4537317"/>
          </a:xfrm>
        </p:spPr>
        <p:txBody>
          <a:bodyPr>
            <a:normAutofit/>
          </a:bodyPr>
          <a:lstStyle/>
          <a:p>
            <a:endParaRPr lang="en-US" sz="1000" dirty="0" smtClean="0">
              <a:latin typeface="Arial"/>
              <a:cs typeface="Arial"/>
            </a:endParaRPr>
          </a:p>
          <a:p>
            <a:r>
              <a:rPr lang="en-US" sz="3200" dirty="0" smtClean="0">
                <a:latin typeface="Arial"/>
                <a:cs typeface="Arial"/>
              </a:rPr>
              <a:t>Your Cardiovascular System</a:t>
            </a:r>
            <a:endParaRPr lang="en-US" sz="3200" dirty="0" smtClean="0">
              <a:latin typeface="Arial"/>
              <a:cs typeface="Arial"/>
            </a:endParaRPr>
          </a:p>
          <a:p>
            <a:endParaRPr lang="en-US" sz="3200" dirty="0" smtClean="0">
              <a:latin typeface="Arial"/>
              <a:cs typeface="Arial"/>
            </a:endParaRPr>
          </a:p>
          <a:p>
            <a:pPr marL="0" indent="0">
              <a:buNone/>
            </a:pPr>
            <a:endParaRPr lang="en-US" sz="3200" dirty="0" smtClean="0">
              <a:latin typeface="Arial"/>
              <a:cs typeface="Arial"/>
            </a:endParaRPr>
          </a:p>
          <a:p>
            <a:pPr marL="0" indent="0">
              <a:buNone/>
            </a:pPr>
            <a:endParaRPr lang="en-US" sz="3200" dirty="0" smtClean="0">
              <a:latin typeface="Arial"/>
              <a:cs typeface="Arial"/>
            </a:endParaRPr>
          </a:p>
          <a:p>
            <a:endParaRPr lang="en-US" sz="3200" dirty="0">
              <a:latin typeface="Arial"/>
              <a:cs typeface="Arial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5834634"/>
              </p:ext>
            </p:extLst>
          </p:nvPr>
        </p:nvGraphicFramePr>
        <p:xfrm>
          <a:off x="1508058" y="2976169"/>
          <a:ext cx="6096000" cy="314515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48000"/>
                <a:gridCol w="3048000"/>
              </a:tblGrid>
              <a:tr h="637457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"/>
                          <a:cs typeface="Arial"/>
                        </a:rPr>
                        <a:t>Important</a:t>
                      </a:r>
                      <a:endParaRPr lang="en-US" sz="2400" b="1" dirty="0">
                        <a:latin typeface="Arial"/>
                        <a:cs typeface="Arial"/>
                      </a:endParaRPr>
                    </a:p>
                  </a:txBody>
                  <a:tcPr>
                    <a:lnL w="12700" cmpd="sng">
                      <a:noFill/>
                    </a:lnL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"/>
                          <a:cs typeface="Arial"/>
                        </a:rPr>
                        <a:t>Interesting</a:t>
                      </a:r>
                      <a:endParaRPr lang="en-US" sz="2400" b="1" dirty="0">
                        <a:latin typeface="Arial"/>
                        <a:cs typeface="Arial"/>
                      </a:endParaRPr>
                    </a:p>
                  </a:txBody>
                  <a:tcPr>
                    <a:lnR w="12700" cmpd="sng">
                      <a:noFill/>
                    </a:lnR>
                    <a:lnT w="12700" cmpd="sng">
                      <a:noFill/>
                    </a:lnT>
                  </a:tcPr>
                </a:tc>
              </a:tr>
              <a:tr h="250769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R w="12700" cmpd="sng">
                      <a:noFill/>
                    </a:lnR>
                    <a:lnB w="12700" cmpd="sng"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67592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267758" y="1736408"/>
            <a:ext cx="8589283" cy="459655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Char char="•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79438" indent="-228600" algn="l" defTabSz="914400" rtl="0" eaLnBrk="1" latinLnBrk="0" hangingPunct="1">
              <a:spcBef>
                <a:spcPts val="600"/>
              </a:spcBef>
              <a:buClr>
                <a:schemeClr val="bg2">
                  <a:lumMod val="60000"/>
                  <a:lumOff val="40000"/>
                </a:schemeClr>
              </a:buClr>
              <a:buFont typeface="Arial" pitchFamily="34" charset="0"/>
              <a:buChar char="•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08038" indent="-228600" algn="l" defTabSz="914400" rtl="0" eaLnBrk="1" latinLnBrk="0" hangingPunct="1"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Char char="•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36638" indent="-228600" algn="l" defTabSz="914400" rtl="0" eaLnBrk="1" latinLnBrk="0" hangingPunct="1">
              <a:spcBef>
                <a:spcPts val="600"/>
              </a:spcBef>
              <a:buClr>
                <a:schemeClr val="bg2">
                  <a:lumMod val="60000"/>
                  <a:lumOff val="40000"/>
                </a:schemeClr>
              </a:buClr>
              <a:buFont typeface="Arial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65238" indent="-228600" algn="l" defTabSz="914400" rtl="0" eaLnBrk="1" latinLnBrk="0" hangingPunct="1"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485900" indent="-228600" algn="l" defTabSz="914400" rtl="0" eaLnBrk="1" latinLnBrk="0" hangingPunct="1">
              <a:spcBef>
                <a:spcPct val="20000"/>
              </a:spcBef>
              <a:buClr>
                <a:schemeClr val="bg2">
                  <a:lumMod val="60000"/>
                  <a:lumOff val="40000"/>
                </a:schemeClr>
              </a:buClr>
              <a:buFont typeface="Arial" pitchFamily="34" charset="0"/>
              <a:buChar char="•"/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712913" indent="-228600" algn="l" defTabSz="914400" rtl="0" eaLnBrk="1" latinLnBrk="0" hangingPunct="1">
              <a:spcBef>
                <a:spcPct val="20000"/>
              </a:spcBef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Char char="•"/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947863" indent="-228600" algn="l" defTabSz="914400" rtl="0" eaLnBrk="1" latinLnBrk="0" hangingPunct="1">
              <a:spcBef>
                <a:spcPct val="20000"/>
              </a:spcBef>
              <a:buClr>
                <a:schemeClr val="bg2">
                  <a:lumMod val="60000"/>
                  <a:lumOff val="40000"/>
                </a:schemeClr>
              </a:buClr>
              <a:buFont typeface="Arial" pitchFamily="34" charset="0"/>
              <a:buChar char="•"/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174875" indent="-228600" algn="l" defTabSz="914400" rtl="0" eaLnBrk="1" latinLnBrk="0" hangingPunct="1">
              <a:spcBef>
                <a:spcPct val="20000"/>
              </a:spcBef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Char char="•"/>
              <a:defRPr lang="en-US" sz="18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 smtClean="0">
                <a:latin typeface="Arial"/>
                <a:cs typeface="Arial"/>
              </a:rPr>
              <a:t>In a paragraph, answer the EQ.</a:t>
            </a:r>
          </a:p>
          <a:p>
            <a:r>
              <a:rPr lang="en-US" sz="3200" dirty="0" smtClean="0">
                <a:latin typeface="Arial"/>
                <a:cs typeface="Arial"/>
              </a:rPr>
              <a:t>Remember to include correct capital letters and punctuation; as well as correct spelling.</a:t>
            </a:r>
          </a:p>
          <a:p>
            <a:pPr marL="0" indent="0">
              <a:buFont typeface="Arial" pitchFamily="34" charset="0"/>
              <a:buNone/>
            </a:pPr>
            <a:endParaRPr lang="en-US" sz="3200" dirty="0" smtClean="0">
              <a:latin typeface="Arial"/>
              <a:cs typeface="Arial"/>
            </a:endParaRPr>
          </a:p>
          <a:p>
            <a:pPr marL="0" indent="0">
              <a:buFont typeface="Arial" pitchFamily="34" charset="0"/>
              <a:buNone/>
            </a:pPr>
            <a:endParaRPr lang="en-US" sz="3200" dirty="0" smtClean="0">
              <a:latin typeface="Arial"/>
              <a:cs typeface="Arial"/>
            </a:endParaRPr>
          </a:p>
          <a:p>
            <a:endParaRPr lang="en-US" sz="3200" dirty="0">
              <a:latin typeface="Arial"/>
              <a:cs typeface="Arial"/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67758" y="227878"/>
            <a:ext cx="8589283" cy="1339850"/>
          </a:xfrm>
        </p:spPr>
        <p:txBody>
          <a:bodyPr>
            <a:noAutofit/>
          </a:bodyPr>
          <a:lstStyle/>
          <a:p>
            <a:r>
              <a:rPr lang="en-US" sz="8800" b="1" dirty="0" smtClean="0">
                <a:latin typeface="Arial"/>
                <a:cs typeface="Arial"/>
              </a:rPr>
              <a:t>Quick Write</a:t>
            </a:r>
            <a:endParaRPr lang="en-US" sz="8800" b="1" dirty="0">
              <a:latin typeface="Arial Black"/>
              <a:cs typeface="Arial Black"/>
            </a:endParaRPr>
          </a:p>
        </p:txBody>
      </p:sp>
    </p:spTree>
    <p:extLst>
      <p:ext uri="{BB962C8B-B14F-4D97-AF65-F5344CB8AC3E}">
        <p14:creationId xmlns:p14="http://schemas.microsoft.com/office/powerpoint/2010/main" val="12085470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Relationship Id="rId3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Capital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Capital">
      <a:majorFont>
        <a:latin typeface="Calisto MT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Capital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atMod val="150000"/>
                <a:lumMod val="50000"/>
              </a:schemeClr>
              <a:schemeClr val="phClr">
                <a:satMod val="300000"/>
                <a:lumMod val="125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atMod val="135000"/>
                <a:lumMod val="80000"/>
              </a:schemeClr>
              <a:schemeClr val="phClr">
                <a:satMod val="250000"/>
                <a:lumMod val="15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>
              <a:shade val="90000"/>
            </a:schemeClr>
          </a:solidFill>
          <a:prstDash val="solid"/>
        </a:ln>
        <a:ln w="44450" cap="flat" cmpd="sng" algn="ctr">
          <a:solidFill>
            <a:schemeClr val="phClr">
              <a:shade val="85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sx="101000" sy="101000" algn="ctr" rotWithShape="0">
              <a:srgbClr val="000000">
                <a:alpha val="40000"/>
              </a:srgbClr>
            </a:outerShdw>
          </a:effectLst>
          <a:scene3d>
            <a:camera prst="perspectiveFront" fov="3000000"/>
            <a:lightRig rig="threePt" dir="tl"/>
          </a:scene3d>
          <a:sp3d>
            <a:bevelT w="0" h="0"/>
          </a:sp3d>
        </a:effectStyle>
        <a:effectStyle>
          <a:effectLst>
            <a:innerShdw blurRad="190500">
              <a:srgbClr val="000000">
                <a:alpha val="50000"/>
              </a:srgbClr>
            </a:innerShdw>
          </a:effectLst>
          <a:scene3d>
            <a:camera prst="perspectiveFront" fov="4800000"/>
            <a:lightRig rig="twoPt" dir="t">
              <a:rot lat="0" lon="0" rev="4800000"/>
            </a:lightRig>
          </a:scene3d>
          <a:sp3d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3">
            <a:duotone>
              <a:schemeClr val="phClr">
                <a:satMod val="150000"/>
                <a:lumMod val="50000"/>
              </a:schemeClr>
              <a:schemeClr val="phClr">
                <a:satMod val="400000"/>
                <a:lumMod val="16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Capital.thmx</Template>
  <TotalTime>339</TotalTime>
  <Words>161</Words>
  <Application>Microsoft Macintosh PowerPoint</Application>
  <PresentationFormat>On-screen Show (4:3)</PresentationFormat>
  <Paragraphs>55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Capital</vt:lpstr>
      <vt:lpstr>Day 7 </vt:lpstr>
      <vt:lpstr>PowerPoint Presentation</vt:lpstr>
      <vt:lpstr>The Heart</vt:lpstr>
      <vt:lpstr>The Heart</vt:lpstr>
      <vt:lpstr>The Heart</vt:lpstr>
      <vt:lpstr>Notes</vt:lpstr>
      <vt:lpstr>Reading</vt:lpstr>
      <vt:lpstr>Reading</vt:lpstr>
      <vt:lpstr>Quick Write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Day 1</dc:title>
  <dc:creator>Amber Ballard</dc:creator>
  <cp:lastModifiedBy>Amber Ballard</cp:lastModifiedBy>
  <cp:revision>37</cp:revision>
  <dcterms:created xsi:type="dcterms:W3CDTF">2014-09-14T17:02:55Z</dcterms:created>
  <dcterms:modified xsi:type="dcterms:W3CDTF">2014-09-21T22:59:42Z</dcterms:modified>
</cp:coreProperties>
</file>