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63A15-2C48-8D44-B4CA-3F72E280A6E4}" type="datetimeFigureOut">
              <a:rPr lang="en-US" smtClean="0"/>
              <a:t>9/20/14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797F1-AA66-AE40-89A4-F833BE75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3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students one</a:t>
            </a:r>
            <a:r>
              <a:rPr lang="en-US" baseline="0" dirty="0" smtClean="0"/>
              <a:t> minute to brainstorm ideas.  Circulate and guide students toward ideas they may not have considered, like pump blood through our body, digest our food, breathe, chew our food, shiver, etc.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all ideas on the board and guide</a:t>
            </a:r>
            <a:r>
              <a:rPr lang="en-US" baseline="0" dirty="0" smtClean="0"/>
              <a:t> students to think of ideas that they may not have considered, if they are not thinking very deeply! (pump blood through our body, digest our food, breathe, etc.)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02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muscular system is responsible</a:t>
            </a:r>
            <a:r>
              <a:rPr lang="en-US" baseline="0" dirty="0" smtClean="0"/>
              <a:t> for all of the movement in the body.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Quickly explain</a:t>
            </a:r>
            <a:r>
              <a:rPr lang="en-US" baseline="0" dirty="0" smtClean="0"/>
              <a:t> the difference between voluntary and involuntary muscle.  We will go into further depth, so for now, a short explanation is enough.  Record next to the list of movements students listed either an “I” or a “V” for involuntary or voluntary.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4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through the Activity</a:t>
            </a:r>
            <a:r>
              <a:rPr lang="en-US" baseline="0" dirty="0" smtClean="0"/>
              <a:t> Purpose and Procedure together.  This is good practice for reading directions for meaning.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2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record after each step.  As they finish, they answer questions one and two under “Draw Conclusions” in their journal.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03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Skeletal</a:t>
            </a:r>
            <a:r>
              <a:rPr lang="en-US" baseline="0" dirty="0" smtClean="0"/>
              <a:t> muscles that are attached at joints usually work in pairs. 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6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F1-AA66-AE40-89A4-F833BE7564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8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6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3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5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4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1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4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D9C8-16C8-5C49-9F5E-446503520BEB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3A4A-35F2-BD4C-9271-24B098DAE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Century Gothic"/>
                <a:cs typeface="Century Gothic"/>
              </a:rPr>
              <a:t>EQ: </a:t>
            </a:r>
            <a:r>
              <a:rPr lang="en-US" sz="5400" dirty="0" smtClean="0">
                <a:latin typeface="Century Gothic"/>
                <a:cs typeface="Century Gothic"/>
              </a:rPr>
              <a:t>What purpose does the muscular system serve in the body?</a:t>
            </a:r>
            <a:endParaRPr lang="en-US" sz="5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3128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entury Gothic"/>
                <a:cs typeface="Century Gothic"/>
              </a:rPr>
              <a:t>Explain</a:t>
            </a:r>
            <a:endParaRPr lang="en-US" sz="60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entury Gothic"/>
                <a:cs typeface="Century Gothic"/>
              </a:rPr>
              <a:t>Reading: 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Century Gothic"/>
                <a:cs typeface="Century Gothic"/>
              </a:rPr>
              <a:t>“Muscles, Muscles Everywhere”</a:t>
            </a: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with directed notes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343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entury Gothic"/>
                <a:cs typeface="Century Gothic"/>
              </a:rPr>
              <a:t>Vocabulary Cards</a:t>
            </a: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entury Gothic"/>
                <a:cs typeface="Century Gothic"/>
              </a:rPr>
              <a:t>Muscles</a:t>
            </a:r>
          </a:p>
          <a:p>
            <a:pPr algn="ctr"/>
            <a:r>
              <a:rPr lang="en-US" sz="5400" dirty="0" smtClean="0">
                <a:latin typeface="Century Gothic"/>
                <a:cs typeface="Century Gothic"/>
              </a:rPr>
              <a:t>Tendons</a:t>
            </a:r>
          </a:p>
          <a:p>
            <a:pPr algn="ctr"/>
            <a:r>
              <a:rPr lang="en-US" sz="5400" dirty="0" smtClean="0">
                <a:latin typeface="Century Gothic"/>
                <a:cs typeface="Century Gothic"/>
              </a:rPr>
              <a:t>Muscular system</a:t>
            </a:r>
            <a:endParaRPr lang="en-US" sz="5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9767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entury Gothic"/>
                <a:cs typeface="Century Gothic"/>
              </a:rPr>
              <a:t>EQA:</a:t>
            </a:r>
            <a:endParaRPr lang="en-US" sz="66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Century Gothic"/>
                <a:cs typeface="Century Gothic"/>
              </a:rPr>
              <a:t>What purpose does the muscular system serve in the body?</a:t>
            </a:r>
            <a:endParaRPr lang="en-US" sz="5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6047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cle me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entury Gothic"/>
                <a:cs typeface="Century Gothic"/>
              </a:rPr>
              <a:t>Brainstorm</a:t>
            </a: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Century Gothic"/>
                <a:cs typeface="Century Gothic"/>
              </a:rPr>
              <a:t>At your table, brainstorm a list of all the things our muscles enable us to do.</a:t>
            </a:r>
          </a:p>
          <a:p>
            <a:pPr marL="0" indent="0" algn="ctr">
              <a:buNone/>
            </a:pPr>
            <a:endParaRPr lang="en-US" sz="4400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entury Gothic"/>
                <a:cs typeface="Century Gothic"/>
              </a:rPr>
              <a:t>1 minute!  </a:t>
            </a:r>
          </a:p>
        </p:txBody>
      </p:sp>
    </p:spTree>
    <p:extLst>
      <p:ext uri="{BB962C8B-B14F-4D97-AF65-F5344CB8AC3E}">
        <p14:creationId xmlns:p14="http://schemas.microsoft.com/office/powerpoint/2010/main" val="3291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entury Gothic"/>
                <a:cs typeface="Century Gothic"/>
              </a:rPr>
              <a:t>Share</a:t>
            </a: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What do our muscles enable us to do?</a:t>
            </a:r>
          </a:p>
          <a:p>
            <a:pPr marL="0" indent="0" algn="ctr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95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entury Gothic"/>
                <a:cs typeface="Century Gothic"/>
              </a:rPr>
              <a:t>I like to move it, move it</a:t>
            </a: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Looking at our list, what do all of these things have in common?  </a:t>
            </a:r>
          </a:p>
          <a:p>
            <a:pPr marL="0" indent="0" algn="ctr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Century Gothic"/>
                <a:cs typeface="Century Gothic"/>
              </a:rPr>
              <a:t>MOVEMENT!  </a:t>
            </a:r>
            <a:endParaRPr lang="en-US" sz="8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3511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 Gothic"/>
                <a:cs typeface="Century Gothic"/>
              </a:rPr>
              <a:t>You’re not the boss of me!</a:t>
            </a:r>
            <a:endParaRPr lang="en-US" sz="48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Century Gothic"/>
                <a:cs typeface="Century Gothic"/>
              </a:rPr>
              <a:t>Voluntary muscle </a:t>
            </a:r>
            <a:r>
              <a:rPr lang="en-US" dirty="0" smtClean="0">
                <a:latin typeface="Century Gothic"/>
                <a:cs typeface="Century Gothic"/>
              </a:rPr>
              <a:t>– muscle that responds when thinking about movement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entury Gothic"/>
                <a:cs typeface="Century Gothic"/>
              </a:rPr>
              <a:t>Involuntary muscle </a:t>
            </a:r>
            <a:r>
              <a:rPr lang="en-US" dirty="0" smtClean="0">
                <a:latin typeface="Century Gothic"/>
                <a:cs typeface="Century Gothic"/>
              </a:rPr>
              <a:t>– muscle that does not respond to thinking about movement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855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entury Gothic"/>
                <a:cs typeface="Century Gothic"/>
              </a:rPr>
              <a:t>Investigate</a:t>
            </a:r>
            <a:endParaRPr lang="en-US" sz="60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Turn to page </a:t>
            </a:r>
            <a:r>
              <a:rPr lang="en-US" sz="4000" b="1" dirty="0" smtClean="0">
                <a:latin typeface="Century Gothic"/>
                <a:cs typeface="Century Gothic"/>
              </a:rPr>
              <a:t>A22</a:t>
            </a:r>
            <a:r>
              <a:rPr lang="en-US" dirty="0" smtClean="0">
                <a:latin typeface="Century Gothic"/>
                <a:cs typeface="Century Gothic"/>
              </a:rPr>
              <a:t> in your Science textbook.  </a:t>
            </a:r>
          </a:p>
          <a:p>
            <a:pPr marL="0" indent="0" algn="ctr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We will </a:t>
            </a:r>
            <a:r>
              <a:rPr lang="en-US" sz="3600" dirty="0" smtClean="0">
                <a:latin typeface="Century Gothic"/>
                <a:cs typeface="Century Gothic"/>
              </a:rPr>
              <a:t>investigate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sz="4000" b="1" dirty="0" smtClean="0">
                <a:latin typeface="Century Gothic"/>
                <a:cs typeface="Century Gothic"/>
              </a:rPr>
              <a:t>how muscles cause movement</a:t>
            </a:r>
            <a:r>
              <a:rPr lang="en-US" dirty="0" smtClean="0">
                <a:latin typeface="Century Gothic"/>
                <a:cs typeface="Century Gothic"/>
              </a:rPr>
              <a:t>.  </a:t>
            </a:r>
          </a:p>
          <a:p>
            <a:pPr marL="0" indent="0" algn="ctr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Materials needed: measuring tape, journal, pencil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3661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Scientists Record Observations</a:t>
            </a:r>
            <a:endParaRPr lang="en-US" sz="40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Record your observation about the movement in your right arm.  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Record the comparison between your bicep and your </a:t>
            </a:r>
            <a:r>
              <a:rPr lang="en-US" dirty="0" err="1" smtClean="0">
                <a:latin typeface="Century Gothic"/>
                <a:cs typeface="Century Gothic"/>
              </a:rPr>
              <a:t>tricep</a:t>
            </a:r>
            <a:r>
              <a:rPr lang="en-US" dirty="0" smtClean="0">
                <a:latin typeface="Century Gothic"/>
                <a:cs typeface="Century Gothic"/>
              </a:rPr>
              <a:t>.  Which muscle controls the bending movement and how do you know?  Which muscle controls the straightening movement and how do you know?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Record measurements: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Right arm straight ____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Right arm bent ____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Left arm straight ____</a:t>
            </a:r>
          </a:p>
          <a:p>
            <a:pPr marL="914400" lvl="1" indent="-514350">
              <a:buFont typeface="+mj-ea"/>
              <a:buAutoNum type="circleNumDbPlain"/>
            </a:pPr>
            <a:r>
              <a:rPr lang="en-US" dirty="0" smtClean="0">
                <a:latin typeface="Century Gothic"/>
                <a:cs typeface="Century Gothic"/>
              </a:rPr>
              <a:t>Left arm bent ____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000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oluntary muscl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31" r="-34631"/>
          <a:stretch>
            <a:fillRect/>
          </a:stretch>
        </p:blipFill>
        <p:spPr>
          <a:xfrm>
            <a:off x="-235528" y="538019"/>
            <a:ext cx="10609965" cy="5835072"/>
          </a:xfrm>
        </p:spPr>
      </p:pic>
    </p:spTree>
    <p:extLst>
      <p:ext uri="{BB962C8B-B14F-4D97-AF65-F5344CB8AC3E}">
        <p14:creationId xmlns:p14="http://schemas.microsoft.com/office/powerpoint/2010/main" val="271163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441</Words>
  <Application>Microsoft Macintosh PowerPoint</Application>
  <PresentationFormat>On-screen Show (4:3)</PresentationFormat>
  <Paragraphs>55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EQ: What purpose does the muscular system serve in the body?</vt:lpstr>
      <vt:lpstr>PowerPoint Presentation</vt:lpstr>
      <vt:lpstr>Brainstorm</vt:lpstr>
      <vt:lpstr>Share</vt:lpstr>
      <vt:lpstr>I like to move it, move it</vt:lpstr>
      <vt:lpstr>You’re not the boss of me!</vt:lpstr>
      <vt:lpstr>Investigate</vt:lpstr>
      <vt:lpstr>Scientists Record Observations</vt:lpstr>
      <vt:lpstr>PowerPoint Presentation</vt:lpstr>
      <vt:lpstr>Explain</vt:lpstr>
      <vt:lpstr>Vocabulary Cards</vt:lpstr>
      <vt:lpstr>EQA: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 What purpose does the muscular system serve in the body?</dc:title>
  <dc:creator>HCPS</dc:creator>
  <cp:lastModifiedBy>HCPS</cp:lastModifiedBy>
  <cp:revision>12</cp:revision>
  <dcterms:created xsi:type="dcterms:W3CDTF">2014-09-18T19:23:32Z</dcterms:created>
  <dcterms:modified xsi:type="dcterms:W3CDTF">2014-09-21T00:48:16Z</dcterms:modified>
</cp:coreProperties>
</file>