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5F9k0h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1123950"/>
            <a:ext cx="6657975" cy="1701800"/>
          </a:xfrm>
        </p:spPr>
        <p:txBody>
          <a:bodyPr/>
          <a:lstStyle/>
          <a:p>
            <a:r>
              <a:rPr lang="en-US" sz="11500" dirty="0" smtClean="0">
                <a:latin typeface="Arial Black"/>
                <a:cs typeface="Arial Black"/>
              </a:rPr>
              <a:t>Day 1</a:t>
            </a:r>
            <a:endParaRPr lang="en-US" sz="115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How is your body organized</a:t>
            </a:r>
            <a:r>
              <a:rPr lang="en-US" sz="3600" dirty="0" smtClean="0">
                <a:latin typeface="Arial"/>
                <a:cs typeface="Arial"/>
              </a:rPr>
              <a:t>?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Vocabulary Cards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1" y="1752600"/>
            <a:ext cx="9223375" cy="4962525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400" dirty="0" smtClean="0">
                <a:latin typeface="Arial"/>
                <a:cs typeface="Arial"/>
              </a:rPr>
              <a:t>Function:  The </a:t>
            </a:r>
            <a:r>
              <a:rPr lang="en-US" sz="2400" dirty="0">
                <a:latin typeface="Arial"/>
                <a:cs typeface="Arial"/>
              </a:rPr>
              <a:t>job or purpose of a cell, organ, system, or organism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2"/>
            <a:endParaRPr lang="en-US" sz="2400" dirty="0">
              <a:latin typeface="Arial"/>
              <a:cs typeface="Arial"/>
            </a:endParaRPr>
          </a:p>
          <a:p>
            <a:pPr lvl="2"/>
            <a:r>
              <a:rPr lang="en-US" sz="2400" dirty="0" smtClean="0">
                <a:latin typeface="Arial"/>
                <a:cs typeface="Arial"/>
              </a:rPr>
              <a:t>Tissue:  A </a:t>
            </a:r>
            <a:r>
              <a:rPr lang="en-US" sz="2400" dirty="0">
                <a:latin typeface="Arial"/>
                <a:cs typeface="Arial"/>
              </a:rPr>
              <a:t>group of cells that work together to perform a specific function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2"/>
            <a:endParaRPr lang="en-US" sz="2400" dirty="0">
              <a:latin typeface="Arial"/>
              <a:cs typeface="Arial"/>
            </a:endParaRPr>
          </a:p>
          <a:p>
            <a:pPr lvl="2"/>
            <a:r>
              <a:rPr lang="en-US" sz="2400" dirty="0" smtClean="0">
                <a:latin typeface="Arial"/>
                <a:cs typeface="Arial"/>
              </a:rPr>
              <a:t>Organ:  A </a:t>
            </a:r>
            <a:r>
              <a:rPr lang="en-US" sz="2400" dirty="0">
                <a:latin typeface="Arial"/>
                <a:cs typeface="Arial"/>
              </a:rPr>
              <a:t>collection of tissues that carry out a specialized function of the body. </a:t>
            </a:r>
            <a:endParaRPr lang="en-US" sz="2400" dirty="0" smtClean="0">
              <a:latin typeface="Arial"/>
              <a:cs typeface="Arial"/>
            </a:endParaRPr>
          </a:p>
          <a:p>
            <a:pPr marL="1036638" lvl="4" indent="0">
              <a:buNone/>
            </a:pPr>
            <a:r>
              <a:rPr lang="en-US" sz="1900" dirty="0" smtClean="0">
                <a:latin typeface="Arial"/>
                <a:cs typeface="Arial"/>
              </a:rPr>
              <a:t>(</a:t>
            </a:r>
            <a:r>
              <a:rPr lang="en-US" sz="1900" dirty="0">
                <a:latin typeface="Arial"/>
                <a:cs typeface="Arial"/>
              </a:rPr>
              <a:t>A part of the body that has a specific job, like the brain, heart or lungs.</a:t>
            </a:r>
            <a:r>
              <a:rPr lang="en-US" sz="1900" dirty="0" smtClean="0">
                <a:latin typeface="Arial"/>
                <a:cs typeface="Arial"/>
              </a:rPr>
              <a:t>)</a:t>
            </a:r>
          </a:p>
          <a:p>
            <a:pPr marL="1036638" lvl="4" indent="0">
              <a:buNone/>
            </a:pPr>
            <a:endParaRPr lang="en-US" sz="1900" dirty="0">
              <a:latin typeface="Arial"/>
              <a:cs typeface="Arial"/>
            </a:endParaRPr>
          </a:p>
          <a:p>
            <a:pPr lvl="2"/>
            <a:r>
              <a:rPr lang="en-US" sz="2400" dirty="0">
                <a:latin typeface="Arial"/>
                <a:cs typeface="Arial"/>
              </a:rPr>
              <a:t>Body </a:t>
            </a:r>
            <a:r>
              <a:rPr lang="en-US" sz="2400" dirty="0" smtClean="0">
                <a:latin typeface="Arial"/>
                <a:cs typeface="Arial"/>
              </a:rPr>
              <a:t>System:  A </a:t>
            </a:r>
            <a:r>
              <a:rPr lang="en-US" sz="2400" dirty="0">
                <a:latin typeface="Arial"/>
                <a:cs typeface="Arial"/>
              </a:rPr>
              <a:t>group of organs that work together to perform a specific function. </a:t>
            </a:r>
          </a:p>
          <a:p>
            <a:pPr marL="1036638" lvl="4" indent="0">
              <a:buNone/>
            </a:pPr>
            <a:r>
              <a:rPr lang="en-US" dirty="0">
                <a:latin typeface="Arial"/>
                <a:cs typeface="Arial"/>
              </a:rPr>
              <a:t>Examples are the skeletal system, muscular system, respiratory system, circulatory system and digestive system.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83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Quick Review: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12" y="1584008"/>
            <a:ext cx="7345363" cy="393192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What are cells?</a:t>
            </a: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All living things are made up of a cell or cells.  This includes our bodies.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5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4 at 1.1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79425"/>
            <a:ext cx="7542030" cy="5172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68845" y="5657334"/>
            <a:ext cx="3006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Cell Division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42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What’s inside of you?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63726"/>
            <a:ext cx="7345363" cy="3931920"/>
          </a:xfrm>
        </p:spPr>
        <p:txBody>
          <a:bodyPr>
            <a:normAutofit fontScale="92500" lnSpcReduction="20000"/>
          </a:bodyPr>
          <a:lstStyle/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On your corner of your team’s placemat, write a paragraph to answer the question using what you already know.</a:t>
            </a: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Be sure to use capital letters and punctuation where you are supposed to; along with correct spelling. 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85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What’s inside of you?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12" y="2133601"/>
            <a:ext cx="7345363" cy="393192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Arial"/>
                <a:cs typeface="Arial"/>
              </a:rPr>
              <a:t>Share paragraphs at your table.  Discuss what you included in your paragraphs, and work together to write a team paragraph that includes everyone’s ideas.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Be sure to use capital letters and punctuation where you are supposed to; along with correct spelling. 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82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Watch the video…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12" y="2133601"/>
            <a:ext cx="7345363" cy="39319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While watching, please listen for the answer to this question:</a:t>
            </a:r>
          </a:p>
          <a:p>
            <a:endParaRPr lang="en-US" sz="32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200" i="1" dirty="0" smtClean="0">
                <a:latin typeface="Arial"/>
                <a:cs typeface="Arial"/>
              </a:rPr>
              <a:t>How are our bodies built from cells?</a:t>
            </a:r>
            <a:endParaRPr lang="en-US" sz="3200" i="1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2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545783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  <a:hlinkClick r:id="rId2"/>
              </a:rPr>
              <a:t>Science in Elementary: </a:t>
            </a:r>
            <a:br>
              <a:rPr lang="en-US" dirty="0" smtClean="0">
                <a:latin typeface="Arial"/>
                <a:cs typeface="Arial"/>
                <a:hlinkClick r:id="rId2"/>
              </a:rPr>
            </a:br>
            <a:r>
              <a:rPr lang="en-US" dirty="0" smtClean="0">
                <a:latin typeface="Arial"/>
                <a:cs typeface="Arial"/>
                <a:hlinkClick r:id="rId2"/>
              </a:rPr>
              <a:t>What’s Inside Your Body?</a:t>
            </a:r>
            <a:br>
              <a:rPr lang="en-US" dirty="0" smtClean="0">
                <a:latin typeface="Arial"/>
                <a:cs typeface="Arial"/>
                <a:hlinkClick r:id="rId2"/>
              </a:rPr>
            </a:br>
            <a:r>
              <a:rPr lang="en-US" sz="800" dirty="0" smtClean="0">
                <a:latin typeface="Arial"/>
                <a:cs typeface="Arial"/>
                <a:hlinkClick r:id="rId2"/>
              </a:rPr>
              <a:t/>
            </a:r>
            <a:br>
              <a:rPr lang="en-US" sz="800" dirty="0" smtClean="0">
                <a:latin typeface="Arial"/>
                <a:cs typeface="Arial"/>
                <a:hlinkClick r:id="rId2"/>
              </a:rPr>
            </a:br>
            <a:r>
              <a:rPr lang="en-US" sz="4000" i="1" dirty="0" smtClean="0">
                <a:latin typeface="Arial"/>
                <a:cs typeface="Arial"/>
                <a:hlinkClick r:id="rId2"/>
              </a:rPr>
              <a:t>Systems</a:t>
            </a:r>
            <a:endParaRPr lang="en-US" sz="4000" i="1" dirty="0">
              <a:latin typeface="Arial"/>
              <a:cs typeface="Arial"/>
              <a:hlinkClick r:id="rId2"/>
            </a:endParaRPr>
          </a:p>
        </p:txBody>
      </p:sp>
      <p:pic>
        <p:nvPicPr>
          <p:cNvPr id="4" name="Content Placeholder 3" descr="Screen Shot 2014-09-14 at 1.30.34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 b="7247"/>
          <a:stretch>
            <a:fillRect/>
          </a:stretch>
        </p:blipFill>
        <p:spPr>
          <a:xfrm>
            <a:off x="984250" y="2259135"/>
            <a:ext cx="7229475" cy="3869886"/>
          </a:xfrm>
        </p:spPr>
      </p:pic>
      <p:sp>
        <p:nvSpPr>
          <p:cNvPr id="5" name="TextBox 4"/>
          <p:cNvSpPr txBox="1"/>
          <p:nvPr/>
        </p:nvSpPr>
        <p:spPr>
          <a:xfrm>
            <a:off x="3593519" y="6065521"/>
            <a:ext cx="205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Discovery Education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83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How do you build a body from cells?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38" y="3635375"/>
            <a:ext cx="354012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834984" y="2847975"/>
            <a:ext cx="360362" cy="2139950"/>
            <a:chOff x="2236788" y="2613025"/>
            <a:chExt cx="360362" cy="2139950"/>
          </a:xfrm>
        </p:grpSpPr>
        <p:sp>
          <p:nvSpPr>
            <p:cNvPr id="6" name="Rectangle 5"/>
            <p:cNvSpPr/>
            <p:nvPr/>
          </p:nvSpPr>
          <p:spPr>
            <a:xfrm>
              <a:off x="2243138" y="2613025"/>
              <a:ext cx="354012" cy="42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3138" y="4324350"/>
              <a:ext cx="354012" cy="42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6788" y="3895725"/>
              <a:ext cx="354012" cy="42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43138" y="3467100"/>
              <a:ext cx="354012" cy="42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3138" y="3038475"/>
              <a:ext cx="354012" cy="42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77546" y="3454400"/>
            <a:ext cx="1414462" cy="927100"/>
            <a:chOff x="3992563" y="2940051"/>
            <a:chExt cx="1414462" cy="927100"/>
          </a:xfrm>
        </p:grpSpPr>
        <p:sp>
          <p:nvSpPr>
            <p:cNvPr id="11" name="Rectangle 10"/>
            <p:cNvSpPr/>
            <p:nvPr/>
          </p:nvSpPr>
          <p:spPr>
            <a:xfrm>
              <a:off x="3998913" y="29464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8913" y="36417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2563" y="3498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98913" y="329247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8913" y="3117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62450" y="29464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62450" y="3625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56100" y="3498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62450" y="329247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2450" y="3117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0112" y="29464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0112" y="36417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03762" y="3498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10112" y="329247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10112" y="3117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7774" y="29464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57774" y="36417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51424" y="3498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57774" y="329247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57774" y="31178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83063" y="29400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83063" y="36195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76713" y="3460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83063" y="32861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83063" y="3079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46600" y="29400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46600" y="36195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40250" y="3460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46600" y="32861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46600" y="3079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94262" y="29400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94262" y="34925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87912" y="36830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94262" y="32861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94262" y="3079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41924" y="29400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41924" y="361950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35574" y="3460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41924" y="3286126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41924" y="3079751"/>
              <a:ext cx="165101" cy="184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90" descr="human-body-out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5" y="2072266"/>
            <a:ext cx="1973197" cy="3559492"/>
          </a:xfrm>
          <a:prstGeom prst="rect">
            <a:avLst/>
          </a:prstGeom>
        </p:spPr>
      </p:pic>
      <p:sp>
        <p:nvSpPr>
          <p:cNvPr id="94" name="Right Arrow 93"/>
          <p:cNvSpPr/>
          <p:nvPr/>
        </p:nvSpPr>
        <p:spPr>
          <a:xfrm>
            <a:off x="1095376" y="3733800"/>
            <a:ext cx="349250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33375" y="4648200"/>
            <a:ext cx="5667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660525" y="5357257"/>
            <a:ext cx="7366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49008" y="5043964"/>
            <a:ext cx="952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985729" y="5413296"/>
            <a:ext cx="1460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02027" y="43053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Cell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28775" y="4987925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Tissue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26797" y="4674632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Organ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4533901" y="3765550"/>
            <a:ext cx="349250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2397125" y="3778250"/>
            <a:ext cx="349250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8" name="Group 277"/>
          <p:cNvGrpSpPr/>
          <p:nvPr/>
        </p:nvGrpSpPr>
        <p:grpSpPr>
          <a:xfrm>
            <a:off x="4922462" y="2357926"/>
            <a:ext cx="1467224" cy="2664924"/>
            <a:chOff x="4922462" y="2024551"/>
            <a:chExt cx="1467224" cy="2664924"/>
          </a:xfrm>
        </p:grpSpPr>
        <p:grpSp>
          <p:nvGrpSpPr>
            <p:cNvPr id="114" name="Group 113"/>
            <p:cNvGrpSpPr/>
            <p:nvPr/>
          </p:nvGrpSpPr>
          <p:grpSpPr>
            <a:xfrm>
              <a:off x="4951278" y="2024551"/>
              <a:ext cx="792659" cy="804449"/>
              <a:chOff x="3992563" y="2940051"/>
              <a:chExt cx="1414462" cy="9271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3998913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998913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992563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998913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98913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362450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362450" y="3625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356100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362450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62450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710112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10112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703762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710112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710112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057774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057774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051424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057774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057774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183063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183063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176713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183063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183063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46600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546600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540250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546600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546600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94262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94262" y="3492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887912" y="36830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894262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894262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241924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41924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35574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241924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241924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5140325" y="2587625"/>
              <a:ext cx="1249361" cy="558800"/>
              <a:chOff x="3992563" y="2940051"/>
              <a:chExt cx="1414462" cy="9271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998913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998913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992563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98913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98913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362450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62450" y="3625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356100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362450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362450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710112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710112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703762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710112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710112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057774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057774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051424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057774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057774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183063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183063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176713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183063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183063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546600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546600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540250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46600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546600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894262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894262" y="3492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887912" y="36830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894262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894262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5241924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241924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235574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241924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241924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 rot="1973303">
              <a:off x="5330682" y="2834720"/>
              <a:ext cx="594474" cy="1277461"/>
              <a:chOff x="3992563" y="2940051"/>
              <a:chExt cx="1414462" cy="92710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3998913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998913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992563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998913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998913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362450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362450" y="3625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356100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362450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362450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710112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710112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703762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710112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710112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5057774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057774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051424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57774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057774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183063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183063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176713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183063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183063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46600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4546600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4540250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546600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546600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894262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894262" y="3492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4887912" y="36830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894262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894262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241924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241924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235574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5241924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241924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4922462" y="3762375"/>
              <a:ext cx="1414462" cy="927100"/>
              <a:chOff x="3992563" y="2940051"/>
              <a:chExt cx="1414462" cy="927100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3998913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998913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992563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998913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3998913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362450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4362450" y="3625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4356100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4362450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4362450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710112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4710112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703762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710112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710112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057774" y="29464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057774" y="36417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051424" y="3498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5057774" y="329247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057774" y="31178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183063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183063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176713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183063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183063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4546600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4546600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4540250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546600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546600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894262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894262" y="3492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887912" y="36830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4894262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894262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5241924" y="29400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5241924" y="361950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5235574" y="3460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241924" y="3286126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5241924" y="3079751"/>
                <a:ext cx="165101" cy="1841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9" name="TextBox 278"/>
          <p:cNvSpPr txBox="1"/>
          <p:nvPr/>
        </p:nvSpPr>
        <p:spPr>
          <a:xfrm>
            <a:off x="4869650" y="5043964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Organ System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529480" y="5668407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Body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81" name="Straight Connector 280"/>
          <p:cNvCxnSpPr/>
          <p:nvPr/>
        </p:nvCxnSpPr>
        <p:spPr>
          <a:xfrm>
            <a:off x="7503982" y="6037739"/>
            <a:ext cx="736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3" name="Right Arrow 282"/>
          <p:cNvSpPr/>
          <p:nvPr/>
        </p:nvSpPr>
        <p:spPr>
          <a:xfrm>
            <a:off x="4686301" y="3917950"/>
            <a:ext cx="349250" cy="3143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279" grpId="0"/>
      <p:bldP spid="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Glue this into your science notebook.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4" name="Content Placeholder 3" descr="cell-tissue-organ-system-hu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6124"/>
          <a:stretch>
            <a:fillRect/>
          </a:stretch>
        </p:blipFill>
        <p:spPr>
          <a:xfrm>
            <a:off x="392112" y="1827906"/>
            <a:ext cx="8450263" cy="4523365"/>
          </a:xfrm>
        </p:spPr>
      </p:pic>
    </p:spTree>
    <p:extLst>
      <p:ext uri="{BB962C8B-B14F-4D97-AF65-F5344CB8AC3E}">
        <p14:creationId xmlns:p14="http://schemas.microsoft.com/office/powerpoint/2010/main" val="231115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118</TotalTime>
  <Words>287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Day 1</vt:lpstr>
      <vt:lpstr>Quick Review:</vt:lpstr>
      <vt:lpstr>PowerPoint Presentation</vt:lpstr>
      <vt:lpstr>What’s inside of you?</vt:lpstr>
      <vt:lpstr>What’s inside of you?</vt:lpstr>
      <vt:lpstr>Watch the video…</vt:lpstr>
      <vt:lpstr>Science in Elementary:  What’s Inside Your Body?  Systems</vt:lpstr>
      <vt:lpstr>How do you build a body from cells?</vt:lpstr>
      <vt:lpstr>Glue this into your science notebook.</vt:lpstr>
      <vt:lpstr>Vocabulary Cards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</dc:title>
  <dc:creator>Amber Ballard</dc:creator>
  <cp:lastModifiedBy>Amber Ballard</cp:lastModifiedBy>
  <cp:revision>8</cp:revision>
  <dcterms:created xsi:type="dcterms:W3CDTF">2014-09-14T17:02:55Z</dcterms:created>
  <dcterms:modified xsi:type="dcterms:W3CDTF">2014-09-14T19:01:09Z</dcterms:modified>
</cp:coreProperties>
</file>