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60" r:id="rId3"/>
    <p:sldId id="261" r:id="rId4"/>
    <p:sldId id="258" r:id="rId5"/>
    <p:sldId id="263" r:id="rId6"/>
    <p:sldId id="264" r:id="rId7"/>
    <p:sldId id="265" r:id="rId8"/>
    <p:sldId id="266" r:id="rId9"/>
    <p:sldId id="262"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733" autoAdjust="0"/>
  </p:normalViewPr>
  <p:slideViewPr>
    <p:cSldViewPr snapToGrid="0" snapToObjects="1">
      <p:cViewPr>
        <p:scale>
          <a:sx n="66" d="100"/>
          <a:sy n="66" d="100"/>
        </p:scale>
        <p:origin x="-1528" y="-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E7DC1D-DF7B-6D46-BAD4-6C09DCE0666E}" type="datetimeFigureOut">
              <a:rPr lang="en-US" smtClean="0"/>
              <a:t>10/2/14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074DF0C-092B-AC4D-B57E-DCF61E1ED949}" type="slidenum">
              <a:rPr lang="en-US" smtClean="0"/>
              <a:t>‹#›</a:t>
            </a:fld>
            <a:endParaRPr lang="en-US"/>
          </a:p>
        </p:txBody>
      </p:sp>
    </p:spTree>
    <p:extLst>
      <p:ext uri="{BB962C8B-B14F-4D97-AF65-F5344CB8AC3E}">
        <p14:creationId xmlns:p14="http://schemas.microsoft.com/office/powerpoint/2010/main" val="180185182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Breathing</a:t>
            </a:r>
            <a:r>
              <a:rPr lang="en-US" baseline="0" dirty="0" smtClean="0"/>
              <a:t> is essential for life.  We breathe in oxygen from the air.  All parts of our body need oxygen to survive and function because oxygen is used to make energy.  </a:t>
            </a:r>
            <a:endParaRPr lang="en-US" dirty="0"/>
          </a:p>
        </p:txBody>
      </p:sp>
      <p:sp>
        <p:nvSpPr>
          <p:cNvPr id="4" name="Slide Number Placeholder 3"/>
          <p:cNvSpPr>
            <a:spLocks noGrp="1"/>
          </p:cNvSpPr>
          <p:nvPr>
            <p:ph type="sldNum" sz="quarter" idx="10"/>
          </p:nvPr>
        </p:nvSpPr>
        <p:spPr/>
        <p:txBody>
          <a:bodyPr/>
          <a:lstStyle/>
          <a:p>
            <a:fld id="{5C6B731B-F31B-4242-A317-1BE171053C59}" type="slidenum">
              <a:rPr lang="en-US" smtClean="0"/>
              <a:t>2</a:t>
            </a:fld>
            <a:endParaRPr lang="en-US"/>
          </a:p>
        </p:txBody>
      </p:sp>
    </p:spTree>
    <p:extLst>
      <p:ext uri="{BB962C8B-B14F-4D97-AF65-F5344CB8AC3E}">
        <p14:creationId xmlns:p14="http://schemas.microsoft.com/office/powerpoint/2010/main" val="1407253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the oxygen from the</a:t>
            </a:r>
            <a:r>
              <a:rPr lang="en-US" baseline="0" dirty="0" smtClean="0"/>
              <a:t> air that we need!  All cells in our body need energy to survive and function.  They make energy using the oxygen that we breathe in and the foods that we eat.  </a:t>
            </a:r>
            <a:endParaRPr lang="en-US" dirty="0"/>
          </a:p>
        </p:txBody>
      </p:sp>
      <p:sp>
        <p:nvSpPr>
          <p:cNvPr id="4" name="Slide Number Placeholder 3"/>
          <p:cNvSpPr>
            <a:spLocks noGrp="1"/>
          </p:cNvSpPr>
          <p:nvPr>
            <p:ph type="sldNum" sz="quarter" idx="10"/>
          </p:nvPr>
        </p:nvSpPr>
        <p:spPr/>
        <p:txBody>
          <a:bodyPr/>
          <a:lstStyle/>
          <a:p>
            <a:fld id="{5C6B731B-F31B-4242-A317-1BE171053C59}" type="slidenum">
              <a:rPr lang="en-US" smtClean="0"/>
              <a:t>3</a:t>
            </a:fld>
            <a:endParaRPr lang="en-US"/>
          </a:p>
        </p:txBody>
      </p:sp>
    </p:spTree>
    <p:extLst>
      <p:ext uri="{BB962C8B-B14F-4D97-AF65-F5344CB8AC3E}">
        <p14:creationId xmlns:p14="http://schemas.microsoft.com/office/powerpoint/2010/main" val="29637871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Asthma</a:t>
            </a:r>
            <a:r>
              <a:rPr lang="en-US" baseline="0" dirty="0" smtClean="0"/>
              <a:t> is a lung disease involving repeated breathing problems.  The lungs in people with asthma are supersensitive to triggers they encounter in the environment, often including cat dander, dust mites, mold, pollen, smoke, pollution, cold air, and exercise.  These triggers can cause asthma attacks, which include wheezing, coughing, and difficulty breathing.  </a:t>
            </a:r>
            <a:endParaRPr lang="en-US" dirty="0"/>
          </a:p>
        </p:txBody>
      </p:sp>
      <p:sp>
        <p:nvSpPr>
          <p:cNvPr id="4" name="Slide Number Placeholder 3"/>
          <p:cNvSpPr>
            <a:spLocks noGrp="1"/>
          </p:cNvSpPr>
          <p:nvPr>
            <p:ph type="sldNum" sz="quarter" idx="10"/>
          </p:nvPr>
        </p:nvSpPr>
        <p:spPr/>
        <p:txBody>
          <a:bodyPr/>
          <a:lstStyle/>
          <a:p>
            <a:fld id="{5074DF0C-092B-AC4D-B57E-DCF61E1ED949}" type="slidenum">
              <a:rPr lang="en-US" smtClean="0"/>
              <a:t>5</a:t>
            </a:fld>
            <a:endParaRPr lang="en-US"/>
          </a:p>
        </p:txBody>
      </p:sp>
    </p:spTree>
    <p:extLst>
      <p:ext uri="{BB962C8B-B14F-4D97-AF65-F5344CB8AC3E}">
        <p14:creationId xmlns:p14="http://schemas.microsoft.com/office/powerpoint/2010/main" val="3757522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During an asthma attack, the airways</a:t>
            </a:r>
            <a:r>
              <a:rPr lang="en-US" baseline="0" dirty="0" smtClean="0"/>
              <a:t> in the lung narrow.  In response to an environmental trigger, airways become inflamed or swollen and begin to produce mucus.  The muscles around airways contract, further narrowing the openings and making it difficult to breathe.  This narrowing may reverse naturally with time, or with treatment and medication.  </a:t>
            </a:r>
            <a:endParaRPr lang="en-US" dirty="0"/>
          </a:p>
        </p:txBody>
      </p:sp>
      <p:sp>
        <p:nvSpPr>
          <p:cNvPr id="4" name="Slide Number Placeholder 3"/>
          <p:cNvSpPr>
            <a:spLocks noGrp="1"/>
          </p:cNvSpPr>
          <p:nvPr>
            <p:ph type="sldNum" sz="quarter" idx="10"/>
          </p:nvPr>
        </p:nvSpPr>
        <p:spPr/>
        <p:txBody>
          <a:bodyPr/>
          <a:lstStyle/>
          <a:p>
            <a:fld id="{5074DF0C-092B-AC4D-B57E-DCF61E1ED949}" type="slidenum">
              <a:rPr lang="en-US" smtClean="0"/>
              <a:t>6</a:t>
            </a:fld>
            <a:endParaRPr lang="en-US"/>
          </a:p>
        </p:txBody>
      </p:sp>
    </p:spTree>
    <p:extLst>
      <p:ext uri="{BB962C8B-B14F-4D97-AF65-F5344CB8AC3E}">
        <p14:creationId xmlns:p14="http://schemas.microsoft.com/office/powerpoint/2010/main" val="21147650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74905C4-A143-1948-8108-6BA08DE65733}"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2743831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905C4-A143-1948-8108-6BA08DE65733}"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11909642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905C4-A143-1948-8108-6BA08DE65733}"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201431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74905C4-A143-1948-8108-6BA08DE65733}"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1403900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4905C4-A143-1948-8108-6BA08DE65733}" type="datetimeFigureOut">
              <a:rPr lang="en-US" smtClean="0"/>
              <a:t>10/2/14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18398183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74905C4-A143-1948-8108-6BA08DE65733}" type="datetimeFigureOut">
              <a:rPr lang="en-US" smtClean="0"/>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35586024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74905C4-A143-1948-8108-6BA08DE65733}" type="datetimeFigureOut">
              <a:rPr lang="en-US" smtClean="0"/>
              <a:t>10/2/14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421345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74905C4-A143-1948-8108-6BA08DE65733}" type="datetimeFigureOut">
              <a:rPr lang="en-US" smtClean="0"/>
              <a:t>10/2/14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48014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905C4-A143-1948-8108-6BA08DE65733}" type="datetimeFigureOut">
              <a:rPr lang="en-US" smtClean="0"/>
              <a:t>10/2/14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2944376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905C4-A143-1948-8108-6BA08DE65733}" type="datetimeFigureOut">
              <a:rPr lang="en-US" smtClean="0"/>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5017811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74905C4-A143-1948-8108-6BA08DE65733}" type="datetimeFigureOut">
              <a:rPr lang="en-US" smtClean="0"/>
              <a:t>10/2/14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7D8CF26-D06D-9B4B-BD7D-69F7545F98A3}" type="slidenum">
              <a:rPr lang="en-US" smtClean="0"/>
              <a:t>‹#›</a:t>
            </a:fld>
            <a:endParaRPr lang="en-US"/>
          </a:p>
        </p:txBody>
      </p:sp>
    </p:spTree>
    <p:extLst>
      <p:ext uri="{BB962C8B-B14F-4D97-AF65-F5344CB8AC3E}">
        <p14:creationId xmlns:p14="http://schemas.microsoft.com/office/powerpoint/2010/main" val="369561073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4905C4-A143-1948-8108-6BA08DE65733}" type="datetimeFigureOut">
              <a:rPr lang="en-US" smtClean="0"/>
              <a:t>10/2/14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D8CF26-D06D-9B4B-BD7D-69F7545F98A3}" type="slidenum">
              <a:rPr lang="en-US" smtClean="0"/>
              <a:t>‹#›</a:t>
            </a:fld>
            <a:endParaRPr lang="en-US"/>
          </a:p>
        </p:txBody>
      </p:sp>
    </p:spTree>
    <p:extLst>
      <p:ext uri="{BB962C8B-B14F-4D97-AF65-F5344CB8AC3E}">
        <p14:creationId xmlns:p14="http://schemas.microsoft.com/office/powerpoint/2010/main" val="27944524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png"/><Relationship Id="rId6" Type="http://schemas.openxmlformats.org/officeDocument/2006/relationships/image" Target="../media/image4.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n-US" sz="8000" b="1" dirty="0" smtClean="0">
                <a:latin typeface="Century Gothic"/>
                <a:cs typeface="Century Gothic"/>
              </a:rPr>
              <a:t>EQ:</a:t>
            </a:r>
            <a:r>
              <a:rPr lang="en-US" sz="9600" dirty="0" smtClean="0">
                <a:latin typeface="Century Gothic"/>
                <a:cs typeface="Century Gothic"/>
              </a:rPr>
              <a:t/>
            </a:r>
            <a:br>
              <a:rPr lang="en-US" sz="9600" dirty="0" smtClean="0">
                <a:latin typeface="Century Gothic"/>
                <a:cs typeface="Century Gothic"/>
              </a:rPr>
            </a:br>
            <a:r>
              <a:rPr lang="en-US" sz="6000" dirty="0" smtClean="0">
                <a:latin typeface="Century Gothic"/>
                <a:cs typeface="Century Gothic"/>
              </a:rPr>
              <a:t>How does the respiratory system function within the body?</a:t>
            </a:r>
            <a:endParaRPr lang="en-US" sz="7200" dirty="0">
              <a:latin typeface="Century Gothic"/>
              <a:cs typeface="Century Gothic"/>
            </a:endParaRPr>
          </a:p>
        </p:txBody>
      </p:sp>
    </p:spTree>
    <p:extLst>
      <p:ext uri="{BB962C8B-B14F-4D97-AF65-F5344CB8AC3E}">
        <p14:creationId xmlns:p14="http://schemas.microsoft.com/office/powerpoint/2010/main" val="182777016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noAutofit/>
          </a:bodyPr>
          <a:lstStyle/>
          <a:p>
            <a:r>
              <a:rPr lang="en-US" sz="6000" dirty="0" smtClean="0">
                <a:latin typeface="Century Gothic"/>
                <a:cs typeface="Century Gothic"/>
              </a:rPr>
              <a:t>Breathing is essential for life. </a:t>
            </a:r>
            <a:endParaRPr lang="en-US" sz="6000" dirty="0">
              <a:latin typeface="Century Gothic"/>
              <a:cs typeface="Century Gothic"/>
            </a:endParaRPr>
          </a:p>
        </p:txBody>
      </p:sp>
      <p:sp>
        <p:nvSpPr>
          <p:cNvPr id="3" name="Content Placeholder 2"/>
          <p:cNvSpPr>
            <a:spLocks noGrp="1"/>
          </p:cNvSpPr>
          <p:nvPr>
            <p:ph idx="1"/>
          </p:nvPr>
        </p:nvSpPr>
        <p:spPr>
          <a:xfrm>
            <a:off x="457200" y="1989138"/>
            <a:ext cx="8229600" cy="4525963"/>
          </a:xfrm>
        </p:spPr>
        <p:txBody>
          <a:bodyPr/>
          <a:lstStyle/>
          <a:p>
            <a:pPr marL="0" indent="0" algn="ctr">
              <a:buNone/>
            </a:pPr>
            <a:endParaRPr lang="en-US" dirty="0" smtClean="0"/>
          </a:p>
          <a:p>
            <a:pPr marL="0" indent="0" algn="ctr">
              <a:buNone/>
            </a:pPr>
            <a:r>
              <a:rPr lang="en-US" sz="3600" dirty="0" smtClean="0">
                <a:latin typeface="Century Gothic"/>
                <a:cs typeface="Century Gothic"/>
              </a:rPr>
              <a:t>Why do we need to breathe?  </a:t>
            </a:r>
          </a:p>
          <a:p>
            <a:pPr marL="0" indent="0" algn="ctr">
              <a:buNone/>
            </a:pPr>
            <a:r>
              <a:rPr lang="en-US" sz="3600" dirty="0" smtClean="0">
                <a:latin typeface="Century Gothic"/>
                <a:cs typeface="Century Gothic"/>
              </a:rPr>
              <a:t>What is it in the air that is so important to us?</a:t>
            </a:r>
            <a:endParaRPr lang="en-US" sz="3600" dirty="0">
              <a:latin typeface="Century Gothic"/>
              <a:cs typeface="Century Gothic"/>
            </a:endParaRPr>
          </a:p>
        </p:txBody>
      </p:sp>
    </p:spTree>
    <p:extLst>
      <p:ext uri="{BB962C8B-B14F-4D97-AF65-F5344CB8AC3E}">
        <p14:creationId xmlns:p14="http://schemas.microsoft.com/office/powerpoint/2010/main" val="42522071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latin typeface="Century Gothic"/>
                <a:cs typeface="Century Gothic"/>
              </a:rPr>
              <a:t>It is the oxygen from the air that we need!</a:t>
            </a:r>
            <a:endParaRPr lang="en-US" dirty="0">
              <a:latin typeface="Century Gothic"/>
              <a:cs typeface="Century Gothic"/>
            </a:endParaRPr>
          </a:p>
        </p:txBody>
      </p:sp>
      <p:pic>
        <p:nvPicPr>
          <p:cNvPr id="4" name="Picture 7" descr="Oxygen_molecule.pn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58763" y="2732088"/>
            <a:ext cx="1176337" cy="1035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ontent Placeholder 2"/>
          <p:cNvSpPr>
            <a:spLocks noGrp="1"/>
          </p:cNvSpPr>
          <p:nvPr>
            <p:ph idx="1"/>
          </p:nvPr>
        </p:nvSpPr>
        <p:spPr>
          <a:xfrm>
            <a:off x="168275" y="3937000"/>
            <a:ext cx="2122488" cy="604838"/>
          </a:xfrm>
        </p:spPr>
        <p:txBody>
          <a:bodyPr/>
          <a:lstStyle/>
          <a:p>
            <a:pPr marL="0" indent="0" eaLnBrk="1" hangingPunct="1">
              <a:buFont typeface="Arial" charset="0"/>
              <a:buNone/>
            </a:pPr>
            <a:r>
              <a:rPr lang="en-US" dirty="0">
                <a:latin typeface="Century Gothic"/>
                <a:ea typeface="ＭＳ Ｐゴシック" charset="0"/>
                <a:cs typeface="Century Gothic"/>
              </a:rPr>
              <a:t>Oxygen</a:t>
            </a:r>
          </a:p>
        </p:txBody>
      </p:sp>
      <p:sp>
        <p:nvSpPr>
          <p:cNvPr id="7" name="TextBox 12"/>
          <p:cNvSpPr txBox="1">
            <a:spLocks noChangeArrowheads="1"/>
          </p:cNvSpPr>
          <p:nvPr/>
        </p:nvSpPr>
        <p:spPr bwMode="auto">
          <a:xfrm>
            <a:off x="1435100" y="2503488"/>
            <a:ext cx="747713"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800" dirty="0"/>
              <a:t>+</a:t>
            </a:r>
          </a:p>
        </p:txBody>
      </p:sp>
      <p:pic>
        <p:nvPicPr>
          <p:cNvPr id="8" name="Picture 8" descr="sandwich-clipart.pn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2147888" y="2406650"/>
            <a:ext cx="2060575" cy="183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Content Placeholder 2"/>
          <p:cNvSpPr txBox="1">
            <a:spLocks/>
          </p:cNvSpPr>
          <p:nvPr/>
        </p:nvSpPr>
        <p:spPr>
          <a:xfrm>
            <a:off x="1674813" y="4222750"/>
            <a:ext cx="2763837" cy="979488"/>
          </a:xfrm>
          <a:prstGeom prst="rect">
            <a:avLst/>
          </a:prstGeom>
        </p:spPr>
        <p:txBody>
          <a:bodyPr>
            <a:normAutofit/>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80000"/>
              </a:lnSpc>
              <a:spcBef>
                <a:spcPct val="20000"/>
              </a:spcBef>
              <a:buFont typeface="Arial" charset="0"/>
              <a:buNone/>
            </a:pPr>
            <a:r>
              <a:rPr lang="en-US" sz="3000" dirty="0">
                <a:latin typeface="Century Gothic"/>
                <a:cs typeface="Century Gothic"/>
              </a:rPr>
              <a:t>Food </a:t>
            </a:r>
          </a:p>
          <a:p>
            <a:pPr algn="ctr" eaLnBrk="1" hangingPunct="1">
              <a:lnSpc>
                <a:spcPct val="80000"/>
              </a:lnSpc>
              <a:spcBef>
                <a:spcPct val="20000"/>
              </a:spcBef>
              <a:buFont typeface="Arial" charset="0"/>
              <a:buNone/>
            </a:pPr>
            <a:r>
              <a:rPr lang="en-US" sz="3000" dirty="0">
                <a:latin typeface="Century Gothic"/>
                <a:cs typeface="Century Gothic"/>
              </a:rPr>
              <a:t>(Glucose)</a:t>
            </a:r>
          </a:p>
        </p:txBody>
      </p:sp>
      <p:cxnSp>
        <p:nvCxnSpPr>
          <p:cNvPr id="11" name="Straight Arrow Connector 10"/>
          <p:cNvCxnSpPr/>
          <p:nvPr/>
        </p:nvCxnSpPr>
        <p:spPr>
          <a:xfrm flipV="1">
            <a:off x="4208463" y="3335338"/>
            <a:ext cx="628650" cy="12700"/>
          </a:xfrm>
          <a:prstGeom prst="straightConnector1">
            <a:avLst/>
          </a:prstGeom>
          <a:ln w="107950">
            <a:solidFill>
              <a:schemeClr val="tx1"/>
            </a:solidFill>
            <a:tailEnd type="arrow"/>
          </a:ln>
        </p:spPr>
        <p:style>
          <a:lnRef idx="2">
            <a:schemeClr val="accent1"/>
          </a:lnRef>
          <a:fillRef idx="0">
            <a:schemeClr val="accent1"/>
          </a:fillRef>
          <a:effectRef idx="1">
            <a:schemeClr val="accent1"/>
          </a:effectRef>
          <a:fontRef idx="minor">
            <a:schemeClr val="tx1"/>
          </a:fontRef>
        </p:style>
      </p:cxnSp>
      <p:sp>
        <p:nvSpPr>
          <p:cNvPr id="12" name="Explosion 1 11"/>
          <p:cNvSpPr/>
          <p:nvPr/>
        </p:nvSpPr>
        <p:spPr>
          <a:xfrm>
            <a:off x="4906963" y="2387600"/>
            <a:ext cx="2451100" cy="2038350"/>
          </a:xfrm>
          <a:prstGeom prst="irregularSeal1">
            <a:avLst/>
          </a:prstGeom>
          <a:solidFill>
            <a:srgbClr val="FFFF00"/>
          </a:solidFill>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Content Placeholder 2"/>
          <p:cNvSpPr txBox="1">
            <a:spLocks/>
          </p:cNvSpPr>
          <p:nvPr/>
        </p:nvSpPr>
        <p:spPr bwMode="auto">
          <a:xfrm>
            <a:off x="5343669" y="3013075"/>
            <a:ext cx="177915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spcBef>
                <a:spcPct val="20000"/>
              </a:spcBef>
              <a:buFont typeface="Arial" charset="0"/>
              <a:buNone/>
            </a:pPr>
            <a:r>
              <a:rPr lang="en-US" sz="3200" b="1" dirty="0">
                <a:latin typeface="Century Gothic"/>
                <a:cs typeface="Century Gothic"/>
              </a:rPr>
              <a:t>Energy!</a:t>
            </a:r>
          </a:p>
        </p:txBody>
      </p:sp>
      <p:sp>
        <p:nvSpPr>
          <p:cNvPr id="14" name="TextBox 13"/>
          <p:cNvSpPr txBox="1">
            <a:spLocks noChangeArrowheads="1"/>
          </p:cNvSpPr>
          <p:nvPr/>
        </p:nvSpPr>
        <p:spPr bwMode="auto">
          <a:xfrm>
            <a:off x="7215188" y="2478088"/>
            <a:ext cx="746125" cy="1446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eaLnBrk="1" hangingPunct="1"/>
            <a:r>
              <a:rPr lang="en-US" sz="8800" dirty="0"/>
              <a:t>+</a:t>
            </a:r>
          </a:p>
        </p:txBody>
      </p:sp>
      <p:pic>
        <p:nvPicPr>
          <p:cNvPr id="15" name="Picture 10" descr="Carbon-dioxide-3D-vdW.png"/>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7877175" y="1924050"/>
            <a:ext cx="8588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11" descr="1194983836541063118bb_trsh_.svg.med.png"/>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7769225" y="2732088"/>
            <a:ext cx="1135063" cy="1257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 name="Content Placeholder 2"/>
          <p:cNvSpPr txBox="1">
            <a:spLocks/>
          </p:cNvSpPr>
          <p:nvPr/>
        </p:nvSpPr>
        <p:spPr>
          <a:xfrm>
            <a:off x="7346950" y="4240213"/>
            <a:ext cx="1797050" cy="1133475"/>
          </a:xfrm>
          <a:prstGeom prst="rect">
            <a:avLst/>
          </a:prstGeom>
        </p:spPr>
        <p:txBody>
          <a:bodyPr>
            <a:normAutofit/>
          </a:bodyPr>
          <a:lstStyle>
            <a:lvl1pPr eaLnBrk="0" hangingPunct="0">
              <a:defRPr sz="2400">
                <a:solidFill>
                  <a:schemeClr val="tx1"/>
                </a:solidFill>
                <a:latin typeface="Calibri" charset="0"/>
                <a:ea typeface="ＭＳ Ｐゴシック" charset="0"/>
                <a:cs typeface="ＭＳ Ｐゴシック" charset="0"/>
              </a:defRPr>
            </a:lvl1pPr>
            <a:lvl2pPr marL="37931725" indent="-37474525" eaLnBrk="0" hangingPunct="0">
              <a:defRPr sz="2400">
                <a:solidFill>
                  <a:schemeClr val="tx1"/>
                </a:solidFill>
                <a:latin typeface="Calibri" charset="0"/>
                <a:ea typeface="ＭＳ Ｐゴシック" charset="0"/>
              </a:defRPr>
            </a:lvl2pPr>
            <a:lvl3pPr eaLnBrk="0" hangingPunct="0">
              <a:defRPr sz="2400">
                <a:solidFill>
                  <a:schemeClr val="tx1"/>
                </a:solidFill>
                <a:latin typeface="Calibri" charset="0"/>
                <a:ea typeface="ＭＳ Ｐゴシック" charset="0"/>
              </a:defRPr>
            </a:lvl3pPr>
            <a:lvl4pPr eaLnBrk="0" hangingPunct="0">
              <a:defRPr sz="2400">
                <a:solidFill>
                  <a:schemeClr val="tx1"/>
                </a:solidFill>
                <a:latin typeface="Calibri" charset="0"/>
                <a:ea typeface="ＭＳ Ｐゴシック" charset="0"/>
              </a:defRPr>
            </a:lvl4pPr>
            <a:lvl5pPr eaLnBrk="0" hangingPunct="0">
              <a:defRPr sz="2400">
                <a:solidFill>
                  <a:schemeClr val="tx1"/>
                </a:solidFill>
                <a:latin typeface="Calibri" charset="0"/>
                <a:ea typeface="ＭＳ Ｐゴシック" charset="0"/>
              </a:defRPr>
            </a:lvl5pPr>
            <a:lvl6pPr marL="457200" eaLnBrk="0" fontAlgn="base" hangingPunct="0">
              <a:spcBef>
                <a:spcPct val="0"/>
              </a:spcBef>
              <a:spcAft>
                <a:spcPct val="0"/>
              </a:spcAft>
              <a:defRPr sz="2400">
                <a:solidFill>
                  <a:schemeClr val="tx1"/>
                </a:solidFill>
                <a:latin typeface="Calibri" charset="0"/>
                <a:ea typeface="ＭＳ Ｐゴシック" charset="0"/>
              </a:defRPr>
            </a:lvl6pPr>
            <a:lvl7pPr marL="914400" eaLnBrk="0" fontAlgn="base" hangingPunct="0">
              <a:spcBef>
                <a:spcPct val="0"/>
              </a:spcBef>
              <a:spcAft>
                <a:spcPct val="0"/>
              </a:spcAft>
              <a:defRPr sz="2400">
                <a:solidFill>
                  <a:schemeClr val="tx1"/>
                </a:solidFill>
                <a:latin typeface="Calibri" charset="0"/>
                <a:ea typeface="ＭＳ Ｐゴシック" charset="0"/>
              </a:defRPr>
            </a:lvl7pPr>
            <a:lvl8pPr marL="1371600" eaLnBrk="0" fontAlgn="base" hangingPunct="0">
              <a:spcBef>
                <a:spcPct val="0"/>
              </a:spcBef>
              <a:spcAft>
                <a:spcPct val="0"/>
              </a:spcAft>
              <a:defRPr sz="2400">
                <a:solidFill>
                  <a:schemeClr val="tx1"/>
                </a:solidFill>
                <a:latin typeface="Calibri" charset="0"/>
                <a:ea typeface="ＭＳ Ｐゴシック" charset="0"/>
              </a:defRPr>
            </a:lvl8pPr>
            <a:lvl9pPr marL="1828800" eaLnBrk="0" fontAlgn="base" hangingPunct="0">
              <a:spcBef>
                <a:spcPct val="0"/>
              </a:spcBef>
              <a:spcAft>
                <a:spcPct val="0"/>
              </a:spcAft>
              <a:defRPr sz="2400">
                <a:solidFill>
                  <a:schemeClr val="tx1"/>
                </a:solidFill>
                <a:latin typeface="Calibri" charset="0"/>
                <a:ea typeface="ＭＳ Ｐゴシック" charset="0"/>
              </a:defRPr>
            </a:lvl9pPr>
          </a:lstStyle>
          <a:p>
            <a:pPr algn="ctr" eaLnBrk="1" hangingPunct="1">
              <a:lnSpc>
                <a:spcPct val="80000"/>
              </a:lnSpc>
              <a:spcBef>
                <a:spcPct val="20000"/>
              </a:spcBef>
              <a:buFont typeface="Arial" charset="0"/>
              <a:buNone/>
            </a:pPr>
            <a:r>
              <a:rPr lang="en-US" sz="2500" dirty="0">
                <a:latin typeface="Century Gothic"/>
                <a:cs typeface="Century Gothic"/>
              </a:rPr>
              <a:t>Waste</a:t>
            </a:r>
          </a:p>
          <a:p>
            <a:pPr algn="ctr" eaLnBrk="1" hangingPunct="1">
              <a:lnSpc>
                <a:spcPct val="80000"/>
              </a:lnSpc>
              <a:spcBef>
                <a:spcPct val="20000"/>
              </a:spcBef>
              <a:buFont typeface="Arial" charset="0"/>
              <a:buNone/>
            </a:pPr>
            <a:r>
              <a:rPr lang="en-US" sz="2500" dirty="0">
                <a:latin typeface="Century Gothic"/>
                <a:cs typeface="Century Gothic"/>
              </a:rPr>
              <a:t>(Carbon Dioxide)</a:t>
            </a:r>
          </a:p>
        </p:txBody>
      </p:sp>
    </p:spTree>
    <p:extLst>
      <p:ext uri="{BB962C8B-B14F-4D97-AF65-F5344CB8AC3E}">
        <p14:creationId xmlns:p14="http://schemas.microsoft.com/office/powerpoint/2010/main" val="2819073044"/>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latin typeface="Century Gothic"/>
                <a:cs typeface="Century Gothic"/>
              </a:rPr>
              <a:t>Straw Investigation</a:t>
            </a:r>
            <a:endParaRPr lang="en-US" sz="4800" b="1" dirty="0">
              <a:latin typeface="Century Gothic"/>
              <a:cs typeface="Century Gothic"/>
            </a:endParaRPr>
          </a:p>
        </p:txBody>
      </p:sp>
      <p:sp>
        <p:nvSpPr>
          <p:cNvPr id="3" name="Content Placeholder 2"/>
          <p:cNvSpPr>
            <a:spLocks noGrp="1"/>
          </p:cNvSpPr>
          <p:nvPr>
            <p:ph idx="1"/>
          </p:nvPr>
        </p:nvSpPr>
        <p:spPr/>
        <p:txBody>
          <a:bodyPr>
            <a:normAutofit fontScale="92500"/>
          </a:bodyPr>
          <a:lstStyle/>
          <a:p>
            <a:pPr marL="0" indent="0" algn="ctr">
              <a:buNone/>
            </a:pPr>
            <a:r>
              <a:rPr lang="en-US" dirty="0" smtClean="0">
                <a:latin typeface="Century Gothic"/>
                <a:cs typeface="Century Gothic"/>
              </a:rPr>
              <a:t>What happens when someone gets less air than what they need?</a:t>
            </a:r>
          </a:p>
          <a:p>
            <a:pPr marL="0" indent="0" algn="ctr">
              <a:buNone/>
            </a:pPr>
            <a:endParaRPr lang="en-US" dirty="0">
              <a:latin typeface="Century Gothic"/>
              <a:cs typeface="Century Gothic"/>
            </a:endParaRPr>
          </a:p>
          <a:p>
            <a:pPr marL="0" indent="0" algn="ctr">
              <a:buNone/>
            </a:pPr>
            <a:r>
              <a:rPr lang="en-US" dirty="0" smtClean="0">
                <a:latin typeface="Century Gothic"/>
                <a:cs typeface="Century Gothic"/>
              </a:rPr>
              <a:t>Remember tha</a:t>
            </a:r>
            <a:r>
              <a:rPr lang="en-US" dirty="0" smtClean="0">
                <a:latin typeface="Century Gothic"/>
                <a:cs typeface="Century Gothic"/>
              </a:rPr>
              <a:t>t </a:t>
            </a:r>
            <a:r>
              <a:rPr lang="en-US" sz="4000" dirty="0" smtClean="0">
                <a:latin typeface="Century Gothic"/>
                <a:cs typeface="Century Gothic"/>
              </a:rPr>
              <a:t>oxygen</a:t>
            </a:r>
            <a:r>
              <a:rPr lang="en-US" dirty="0" smtClean="0">
                <a:latin typeface="Century Gothic"/>
                <a:cs typeface="Century Gothic"/>
              </a:rPr>
              <a:t> works together with </a:t>
            </a:r>
            <a:r>
              <a:rPr lang="en-US" sz="4400" dirty="0" smtClean="0">
                <a:latin typeface="Century Gothic"/>
                <a:cs typeface="Century Gothic"/>
              </a:rPr>
              <a:t>food</a:t>
            </a:r>
            <a:r>
              <a:rPr lang="en-US" dirty="0" smtClean="0">
                <a:latin typeface="Century Gothic"/>
                <a:cs typeface="Century Gothic"/>
              </a:rPr>
              <a:t> to produce </a:t>
            </a:r>
            <a:r>
              <a:rPr lang="en-US" sz="4300" dirty="0" smtClean="0">
                <a:latin typeface="Century Gothic"/>
                <a:cs typeface="Century Gothic"/>
              </a:rPr>
              <a:t>energy</a:t>
            </a:r>
            <a:r>
              <a:rPr lang="en-US" dirty="0" smtClean="0">
                <a:latin typeface="Century Gothic"/>
                <a:cs typeface="Century Gothic"/>
              </a:rPr>
              <a:t>.  </a:t>
            </a:r>
          </a:p>
          <a:p>
            <a:pPr marL="0" indent="0" algn="ctr">
              <a:buNone/>
            </a:pPr>
            <a:endParaRPr lang="en-US" dirty="0">
              <a:latin typeface="Century Gothic"/>
              <a:cs typeface="Century Gothic"/>
            </a:endParaRPr>
          </a:p>
          <a:p>
            <a:pPr marL="0" indent="0" algn="ctr">
              <a:buNone/>
            </a:pPr>
            <a:r>
              <a:rPr lang="en-US" dirty="0" smtClean="0">
                <a:latin typeface="Century Gothic"/>
                <a:cs typeface="Century Gothic"/>
              </a:rPr>
              <a:t>With less oxygen, the cells make less energy to carry out the body’s functions.  </a:t>
            </a:r>
            <a:endParaRPr lang="en-US" dirty="0">
              <a:latin typeface="Century Gothic"/>
              <a:cs typeface="Century Gothic"/>
            </a:endParaRPr>
          </a:p>
        </p:txBody>
      </p:sp>
    </p:spTree>
    <p:extLst>
      <p:ext uri="{BB962C8B-B14F-4D97-AF65-F5344CB8AC3E}">
        <p14:creationId xmlns:p14="http://schemas.microsoft.com/office/powerpoint/2010/main" val="36720278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Century Gothic"/>
                <a:cs typeface="Century Gothic"/>
              </a:rPr>
              <a:t>Straw Investigation</a:t>
            </a:r>
            <a:endParaRPr lang="en-US" sz="5400" b="1" dirty="0">
              <a:latin typeface="Century Gothic"/>
              <a:cs typeface="Century Gothic"/>
            </a:endParaRPr>
          </a:p>
        </p:txBody>
      </p:sp>
      <p:sp>
        <p:nvSpPr>
          <p:cNvPr id="3" name="Content Placeholder 2"/>
          <p:cNvSpPr>
            <a:spLocks noGrp="1"/>
          </p:cNvSpPr>
          <p:nvPr>
            <p:ph idx="1"/>
          </p:nvPr>
        </p:nvSpPr>
        <p:spPr/>
        <p:txBody>
          <a:bodyPr/>
          <a:lstStyle/>
          <a:p>
            <a:pPr marL="0" indent="0" algn="ctr">
              <a:buNone/>
            </a:pPr>
            <a:r>
              <a:rPr lang="en-US" dirty="0" smtClean="0">
                <a:latin typeface="Century Gothic"/>
                <a:cs typeface="Century Gothic"/>
              </a:rPr>
              <a:t>What kinds of things would prevent us from getting the normal amount of air when we breathe?</a:t>
            </a:r>
          </a:p>
          <a:p>
            <a:pPr marL="0" indent="0" algn="ctr">
              <a:buNone/>
            </a:pPr>
            <a:endParaRPr lang="en-US" dirty="0">
              <a:latin typeface="Century Gothic"/>
              <a:cs typeface="Century Gothic"/>
            </a:endParaRPr>
          </a:p>
          <a:p>
            <a:pPr marL="0" indent="0" algn="ctr">
              <a:buNone/>
            </a:pPr>
            <a:endParaRPr lang="en-US" sz="4000" dirty="0" smtClean="0">
              <a:latin typeface="Century Gothic"/>
              <a:cs typeface="Century Gothic"/>
            </a:endParaRPr>
          </a:p>
          <a:p>
            <a:pPr marL="0" indent="0" algn="ctr">
              <a:buNone/>
            </a:pPr>
            <a:r>
              <a:rPr lang="en-US" sz="4000" dirty="0" smtClean="0">
                <a:latin typeface="Century Gothic"/>
                <a:cs typeface="Century Gothic"/>
              </a:rPr>
              <a:t>Does anyone have or know someone who has asthma?</a:t>
            </a:r>
            <a:endParaRPr lang="en-US" sz="4000" dirty="0">
              <a:latin typeface="Century Gothic"/>
              <a:cs typeface="Century Gothic"/>
            </a:endParaRPr>
          </a:p>
        </p:txBody>
      </p:sp>
    </p:spTree>
    <p:extLst>
      <p:ext uri="{BB962C8B-B14F-4D97-AF65-F5344CB8AC3E}">
        <p14:creationId xmlns:p14="http://schemas.microsoft.com/office/powerpoint/2010/main" val="1231588094"/>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0" y="508000"/>
            <a:ext cx="9144000" cy="5818057"/>
          </a:xfrm>
          <a:prstGeom prst="rect">
            <a:avLst/>
          </a:prstGeom>
        </p:spPr>
      </p:pic>
    </p:spTree>
    <p:extLst>
      <p:ext uri="{BB962C8B-B14F-4D97-AF65-F5344CB8AC3E}">
        <p14:creationId xmlns:p14="http://schemas.microsoft.com/office/powerpoint/2010/main" val="19218224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Century Gothic"/>
                <a:cs typeface="Century Gothic"/>
              </a:rPr>
              <a:t>Straw Investigation</a:t>
            </a:r>
            <a:endParaRPr lang="en-US" sz="5400" b="1" dirty="0">
              <a:latin typeface="Century Gothic"/>
              <a:cs typeface="Century Gothic"/>
            </a:endParaRPr>
          </a:p>
        </p:txBody>
      </p:sp>
      <p:sp>
        <p:nvSpPr>
          <p:cNvPr id="3" name="Content Placeholder 2"/>
          <p:cNvSpPr>
            <a:spLocks noGrp="1"/>
          </p:cNvSpPr>
          <p:nvPr>
            <p:ph idx="1"/>
          </p:nvPr>
        </p:nvSpPr>
        <p:spPr/>
        <p:txBody>
          <a:bodyPr>
            <a:normAutofit fontScale="92500" lnSpcReduction="20000"/>
          </a:bodyPr>
          <a:lstStyle/>
          <a:p>
            <a:pPr marL="514350" indent="-514350">
              <a:buAutoNum type="arabicPeriod"/>
            </a:pPr>
            <a:r>
              <a:rPr lang="en-US" sz="2600" dirty="0" smtClean="0">
                <a:latin typeface="Century Gothic"/>
                <a:cs typeface="Century Gothic"/>
              </a:rPr>
              <a:t>Take 5 deep, normal breaths.</a:t>
            </a:r>
          </a:p>
          <a:p>
            <a:pPr marL="514350" indent="-514350">
              <a:buAutoNum type="arabicPeriod"/>
            </a:pPr>
            <a:r>
              <a:rPr lang="en-US" sz="2600" dirty="0" smtClean="0">
                <a:latin typeface="Century Gothic"/>
                <a:cs typeface="Century Gothic"/>
              </a:rPr>
              <a:t>Now, take 5 deep, normal breaths out of the straw.  </a:t>
            </a:r>
            <a:endParaRPr lang="en-US" sz="2600" dirty="0">
              <a:latin typeface="Century Gothic"/>
              <a:cs typeface="Century Gothic"/>
            </a:endParaRPr>
          </a:p>
          <a:p>
            <a:pPr marL="514350" indent="-514350">
              <a:buAutoNum type="arabicPeriod"/>
            </a:pPr>
            <a:r>
              <a:rPr lang="en-US" sz="2600" dirty="0" smtClean="0">
                <a:latin typeface="Century Gothic"/>
                <a:cs typeface="Century Gothic"/>
              </a:rPr>
              <a:t>Each table will get a piece of paper to crumble up.  </a:t>
            </a:r>
          </a:p>
          <a:p>
            <a:pPr marL="914400" lvl="1" indent="-514350">
              <a:buAutoNum type="arabicPeriod"/>
            </a:pPr>
            <a:r>
              <a:rPr lang="en-US" sz="2600" dirty="0" smtClean="0">
                <a:latin typeface="Century Gothic"/>
                <a:cs typeface="Century Gothic"/>
              </a:rPr>
              <a:t>Try to blow the paper across the table with your straw. </a:t>
            </a:r>
          </a:p>
          <a:p>
            <a:pPr marL="914400" lvl="1" indent="-514350">
              <a:buAutoNum type="arabicPeriod"/>
            </a:pPr>
            <a:r>
              <a:rPr lang="en-US" sz="2600" dirty="0" smtClean="0">
                <a:latin typeface="Century Gothic"/>
                <a:cs typeface="Century Gothic"/>
              </a:rPr>
              <a:t>Now, try with your normal breath.</a:t>
            </a:r>
          </a:p>
          <a:p>
            <a:pPr marL="400050" lvl="1" indent="0">
              <a:buNone/>
            </a:pPr>
            <a:endParaRPr lang="en-US" dirty="0">
              <a:latin typeface="Century Gothic"/>
              <a:cs typeface="Century Gothic"/>
            </a:endParaRPr>
          </a:p>
          <a:p>
            <a:pPr marL="400050" lvl="1" indent="0">
              <a:buNone/>
            </a:pPr>
            <a:r>
              <a:rPr lang="en-US" sz="3500" dirty="0" smtClean="0">
                <a:latin typeface="Century Gothic"/>
                <a:cs typeface="Century Gothic"/>
              </a:rPr>
              <a:t>Quick Write:  Was using the straw to breathe and blow easier or more difficult?  Why?</a:t>
            </a:r>
          </a:p>
        </p:txBody>
      </p:sp>
    </p:spTree>
    <p:extLst>
      <p:ext uri="{BB962C8B-B14F-4D97-AF65-F5344CB8AC3E}">
        <p14:creationId xmlns:p14="http://schemas.microsoft.com/office/powerpoint/2010/main" val="375773622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latin typeface="Century Gothic"/>
                <a:cs typeface="Century Gothic"/>
              </a:rPr>
              <a:t>Straw Investigation</a:t>
            </a:r>
            <a:endParaRPr lang="en-US" sz="5400" b="1" dirty="0">
              <a:latin typeface="Century Gothic"/>
              <a:cs typeface="Century Gothic"/>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latin typeface="Century Gothic"/>
                <a:cs typeface="Century Gothic"/>
              </a:rPr>
              <a:t>When you breathe through the straw, this is similar to breathing through smaller airways (like in asthma) but also like having less lung space (like in smoking).  </a:t>
            </a:r>
          </a:p>
          <a:p>
            <a:pPr marL="0" indent="0">
              <a:buNone/>
            </a:pPr>
            <a:endParaRPr lang="en-US" dirty="0">
              <a:latin typeface="Century Gothic"/>
              <a:cs typeface="Century Gothic"/>
            </a:endParaRPr>
          </a:p>
          <a:p>
            <a:pPr marL="0" indent="0">
              <a:buNone/>
            </a:pPr>
            <a:r>
              <a:rPr lang="en-US" dirty="0" smtClean="0">
                <a:latin typeface="Century Gothic"/>
                <a:cs typeface="Century Gothic"/>
              </a:rPr>
              <a:t>The </a:t>
            </a:r>
            <a:r>
              <a:rPr lang="en-US" sz="3900" dirty="0" smtClean="0">
                <a:latin typeface="Century Gothic"/>
                <a:cs typeface="Century Gothic"/>
              </a:rPr>
              <a:t>less amount of oxygen </a:t>
            </a:r>
            <a:r>
              <a:rPr lang="en-US" dirty="0" smtClean="0">
                <a:latin typeface="Century Gothic"/>
                <a:cs typeface="Century Gothic"/>
              </a:rPr>
              <a:t>in the body, the </a:t>
            </a:r>
            <a:r>
              <a:rPr lang="en-US" sz="3900" dirty="0" smtClean="0">
                <a:latin typeface="Century Gothic"/>
                <a:cs typeface="Century Gothic"/>
              </a:rPr>
              <a:t>less oxygen to the muscles</a:t>
            </a:r>
            <a:r>
              <a:rPr lang="en-US" dirty="0" smtClean="0">
                <a:latin typeface="Century Gothic"/>
                <a:cs typeface="Century Gothic"/>
              </a:rPr>
              <a:t>.  </a:t>
            </a:r>
          </a:p>
          <a:p>
            <a:pPr marL="0" indent="0">
              <a:buNone/>
            </a:pPr>
            <a:endParaRPr lang="en-US" dirty="0">
              <a:latin typeface="Century Gothic"/>
              <a:cs typeface="Century Gothic"/>
            </a:endParaRPr>
          </a:p>
          <a:p>
            <a:pPr marL="0" indent="0">
              <a:buNone/>
            </a:pPr>
            <a:r>
              <a:rPr lang="en-US" b="1" dirty="0" smtClean="0">
                <a:latin typeface="Century Gothic"/>
                <a:cs typeface="Century Gothic"/>
              </a:rPr>
              <a:t>Would it be harder to run around and play if you could only breathe through a straw?</a:t>
            </a:r>
            <a:endParaRPr lang="en-US" b="1" dirty="0">
              <a:latin typeface="Century Gothic"/>
              <a:cs typeface="Century Gothic"/>
            </a:endParaRPr>
          </a:p>
        </p:txBody>
      </p:sp>
    </p:spTree>
    <p:extLst>
      <p:ext uri="{BB962C8B-B14F-4D97-AF65-F5344CB8AC3E}">
        <p14:creationId xmlns:p14="http://schemas.microsoft.com/office/powerpoint/2010/main" val="154763490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7200" b="1" dirty="0" smtClean="0">
                <a:latin typeface="Century Gothic"/>
                <a:cs typeface="Century Gothic"/>
              </a:rPr>
              <a:t>EQA:</a:t>
            </a:r>
            <a:endParaRPr lang="en-US" sz="7200" b="1" dirty="0">
              <a:latin typeface="Century Gothic"/>
              <a:cs typeface="Century Gothic"/>
            </a:endParaRPr>
          </a:p>
        </p:txBody>
      </p:sp>
      <p:sp>
        <p:nvSpPr>
          <p:cNvPr id="3" name="Content Placeholder 2"/>
          <p:cNvSpPr>
            <a:spLocks noGrp="1"/>
          </p:cNvSpPr>
          <p:nvPr>
            <p:ph idx="1"/>
          </p:nvPr>
        </p:nvSpPr>
        <p:spPr/>
        <p:txBody>
          <a:bodyPr>
            <a:normAutofit/>
          </a:bodyPr>
          <a:lstStyle/>
          <a:p>
            <a:pPr marL="0" indent="0" algn="ctr">
              <a:buNone/>
            </a:pPr>
            <a:r>
              <a:rPr lang="en-US" sz="6000" dirty="0" smtClean="0">
                <a:latin typeface="Century Gothic"/>
                <a:cs typeface="Century Gothic"/>
              </a:rPr>
              <a:t>How does the respiratory system function within the body?</a:t>
            </a:r>
            <a:endParaRPr lang="en-US" sz="6000" dirty="0">
              <a:latin typeface="Century Gothic"/>
              <a:cs typeface="Century Gothic"/>
            </a:endParaRPr>
          </a:p>
        </p:txBody>
      </p:sp>
    </p:spTree>
    <p:extLst>
      <p:ext uri="{BB962C8B-B14F-4D97-AF65-F5344CB8AC3E}">
        <p14:creationId xmlns:p14="http://schemas.microsoft.com/office/powerpoint/2010/main" val="38358750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126</TotalTime>
  <Words>480</Words>
  <Application>Microsoft Macintosh PowerPoint</Application>
  <PresentationFormat>On-screen Show (4:3)</PresentationFormat>
  <Paragraphs>49</Paragraphs>
  <Slides>9</Slides>
  <Notes>4</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EQ: How does the respiratory system function within the body?</vt:lpstr>
      <vt:lpstr>Breathing is essential for life. </vt:lpstr>
      <vt:lpstr>It is the oxygen from the air that we need!</vt:lpstr>
      <vt:lpstr>Straw Investigation</vt:lpstr>
      <vt:lpstr>Straw Investigation</vt:lpstr>
      <vt:lpstr>PowerPoint Presentation</vt:lpstr>
      <vt:lpstr>Straw Investigation</vt:lpstr>
      <vt:lpstr>Straw Investigation</vt:lpstr>
      <vt:lpstr>EQA: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Day 11</dc:title>
  <dc:creator>Student</dc:creator>
  <cp:lastModifiedBy>HCPS</cp:lastModifiedBy>
  <cp:revision>10</cp:revision>
  <dcterms:created xsi:type="dcterms:W3CDTF">2014-09-24T15:08:04Z</dcterms:created>
  <dcterms:modified xsi:type="dcterms:W3CDTF">2014-10-02T20:17:14Z</dcterms:modified>
</cp:coreProperties>
</file>